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Default Extension="xx&amp;_nc_gid=PI9tiF9V7H9wNS488eYgAg&amp;_nc_ss=7b2a8&amp;oh=00_AQMX2A1F9fk-wiJBEbg-rxUIrRTylQu6flPATxK1OBk1sQ&amp;oe=6AC1B23F"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3">
  <p:sldMasterIdLst>
    <p:sldMasterId id="2147483648" r:id="rId4"/>
    <p:sldMasterId id="2147483660" r:id="rId5"/>
  </p:sldMasterIdLst>
  <p:notesMasterIdLst>
    <p:notesMasterId r:id="rId58"/>
  </p:notesMasterIdLst>
  <p:handoutMasterIdLst>
    <p:handoutMasterId r:id="rId59"/>
  </p:handoutMasterIdLst>
  <p:sldIdLst>
    <p:sldId id="359" r:id="rId6"/>
    <p:sldId id="539" r:id="rId7"/>
    <p:sldId id="611" r:id="rId8"/>
    <p:sldId id="659" r:id="rId9"/>
    <p:sldId id="2145707933" r:id="rId10"/>
    <p:sldId id="643" r:id="rId11"/>
    <p:sldId id="726" r:id="rId12"/>
    <p:sldId id="2145707918" r:id="rId13"/>
    <p:sldId id="2145707919" r:id="rId14"/>
    <p:sldId id="2145707945" r:id="rId15"/>
    <p:sldId id="515" r:id="rId16"/>
    <p:sldId id="530" r:id="rId17"/>
    <p:sldId id="2145707948" r:id="rId18"/>
    <p:sldId id="590" r:id="rId19"/>
    <p:sldId id="571" r:id="rId20"/>
    <p:sldId id="2145707863" r:id="rId21"/>
    <p:sldId id="2145707949" r:id="rId22"/>
    <p:sldId id="511" r:id="rId23"/>
    <p:sldId id="740" r:id="rId24"/>
    <p:sldId id="522" r:id="rId25"/>
    <p:sldId id="704" r:id="rId26"/>
    <p:sldId id="630" r:id="rId27"/>
    <p:sldId id="631" r:id="rId28"/>
    <p:sldId id="833" r:id="rId29"/>
    <p:sldId id="2145707848" r:id="rId30"/>
    <p:sldId id="831" r:id="rId31"/>
    <p:sldId id="710" r:id="rId32"/>
    <p:sldId id="2145707921" r:id="rId33"/>
    <p:sldId id="2145707908" r:id="rId34"/>
    <p:sldId id="824" r:id="rId35"/>
    <p:sldId id="2145707867" r:id="rId36"/>
    <p:sldId id="2145707849" r:id="rId37"/>
    <p:sldId id="2145707868" r:id="rId38"/>
    <p:sldId id="2145707869" r:id="rId39"/>
    <p:sldId id="2145707912" r:id="rId40"/>
    <p:sldId id="2145707884" r:id="rId41"/>
    <p:sldId id="2145707941" r:id="rId42"/>
    <p:sldId id="2145707940" r:id="rId43"/>
    <p:sldId id="2145707942" r:id="rId44"/>
    <p:sldId id="2145708083" r:id="rId45"/>
    <p:sldId id="2145708084" r:id="rId46"/>
    <p:sldId id="809" r:id="rId47"/>
    <p:sldId id="305" r:id="rId48"/>
    <p:sldId id="2145707903" r:id="rId49"/>
    <p:sldId id="2145707904" r:id="rId50"/>
    <p:sldId id="2145707905" r:id="rId51"/>
    <p:sldId id="822" r:id="rId52"/>
    <p:sldId id="2145707950" r:id="rId53"/>
    <p:sldId id="2145708082" r:id="rId54"/>
    <p:sldId id="2145707951" r:id="rId55"/>
    <p:sldId id="2145707952" r:id="rId56"/>
    <p:sldId id="438" r:id="rId57"/>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ooke Parkinson" initials="BP" lastIdx="21" clrIdx="0">
    <p:extLst>
      <p:ext uri="{19B8F6BF-5375-455C-9EA6-DF929625EA0E}">
        <p15:presenceInfo xmlns:p15="http://schemas.microsoft.com/office/powerpoint/2012/main" userId="S-1-5-21-789336058-1454471165-725345543-506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81FB"/>
    <a:srgbClr val="1FC77F"/>
    <a:srgbClr val="231950"/>
    <a:srgbClr val="2AB96C"/>
    <a:srgbClr val="FFFFFF"/>
    <a:srgbClr val="B1E6FE"/>
    <a:srgbClr val="898B8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A23241-87B2-4E9E-B654-50FC381E2B90}" v="14" dt="2026-10-14T14:13:01.6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6247" autoAdjust="0"/>
  </p:normalViewPr>
  <p:slideViewPr>
    <p:cSldViewPr snapToGrid="0" snapToObjects="1">
      <p:cViewPr varScale="1">
        <p:scale>
          <a:sx n="111" d="100"/>
          <a:sy n="111" d="100"/>
        </p:scale>
        <p:origin x="1650"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7" d="100"/>
          <a:sy n="67" d="100"/>
        </p:scale>
        <p:origin x="3222"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Coronado" userId="24d8fa4a-f702-480e-bd60-f09bfb185967" providerId="ADAL" clId="{C85880B0-DD0C-4762-9ECA-A57084CD95C8}"/>
    <pc:docChg chg="undo custSel addSld delSld modSld delMainMaster">
      <pc:chgData name="Carlos Coronado" userId="24d8fa4a-f702-480e-bd60-f09bfb185967" providerId="ADAL" clId="{C85880B0-DD0C-4762-9ECA-A57084CD95C8}" dt="2026-10-14T14:14:04.874" v="145" actId="2696"/>
      <pc:docMkLst>
        <pc:docMk/>
      </pc:docMkLst>
      <pc:sldChg chg="add">
        <pc:chgData name="Carlos Coronado" userId="24d8fa4a-f702-480e-bd60-f09bfb185967" providerId="ADAL" clId="{C85880B0-DD0C-4762-9ECA-A57084CD95C8}" dt="2026-10-12T14:49:49.903" v="0"/>
        <pc:sldMkLst>
          <pc:docMk/>
          <pc:sldMk cId="1121899203" sldId="726"/>
        </pc:sldMkLst>
      </pc:sldChg>
      <pc:sldChg chg="modSp mod">
        <pc:chgData name="Carlos Coronado" userId="24d8fa4a-f702-480e-bd60-f09bfb185967" providerId="ADAL" clId="{C85880B0-DD0C-4762-9ECA-A57084CD95C8}" dt="2026-10-13T20:39:56.497" v="140" actId="20577"/>
        <pc:sldMkLst>
          <pc:docMk/>
          <pc:sldMk cId="269169620" sldId="809"/>
        </pc:sldMkLst>
        <pc:spChg chg="mod">
          <ac:chgData name="Carlos Coronado" userId="24d8fa4a-f702-480e-bd60-f09bfb185967" providerId="ADAL" clId="{C85880B0-DD0C-4762-9ECA-A57084CD95C8}" dt="2026-10-13T20:39:56.497" v="140" actId="20577"/>
          <ac:spMkLst>
            <pc:docMk/>
            <pc:sldMk cId="269169620" sldId="809"/>
            <ac:spMk id="4" creationId="{045A63E3-A32F-3106-8D82-0DED67BD67FF}"/>
          </ac:spMkLst>
        </pc:spChg>
        <pc:picChg chg="mod">
          <ac:chgData name="Carlos Coronado" userId="24d8fa4a-f702-480e-bd60-f09bfb185967" providerId="ADAL" clId="{C85880B0-DD0C-4762-9ECA-A57084CD95C8}" dt="2026-10-13T20:38:14.696" v="27" actId="1076"/>
          <ac:picMkLst>
            <pc:docMk/>
            <pc:sldMk cId="269169620" sldId="809"/>
            <ac:picMk id="7" creationId="{227210DE-C684-516D-94AD-D1313F7EB116}"/>
          </ac:picMkLst>
        </pc:picChg>
      </pc:sldChg>
      <pc:sldChg chg="modSp add del mod">
        <pc:chgData name="Carlos Coronado" userId="24d8fa4a-f702-480e-bd60-f09bfb185967" providerId="ADAL" clId="{C85880B0-DD0C-4762-9ECA-A57084CD95C8}" dt="2026-10-13T20:34:29.283" v="14" actId="2696"/>
        <pc:sldMkLst>
          <pc:docMk/>
          <pc:sldMk cId="4159658126" sldId="1694"/>
        </pc:sldMkLst>
        <pc:spChg chg="mod">
          <ac:chgData name="Carlos Coronado" userId="24d8fa4a-f702-480e-bd60-f09bfb185967" providerId="ADAL" clId="{C85880B0-DD0C-4762-9ECA-A57084CD95C8}" dt="2026-10-13T19:57:22.390" v="11" actId="14100"/>
          <ac:spMkLst>
            <pc:docMk/>
            <pc:sldMk cId="4159658126" sldId="1694"/>
            <ac:spMk id="8" creationId="{F94EB6B3-126C-7123-6B74-F43B02591535}"/>
          </ac:spMkLst>
        </pc:spChg>
        <pc:picChg chg="mod">
          <ac:chgData name="Carlos Coronado" userId="24d8fa4a-f702-480e-bd60-f09bfb185967" providerId="ADAL" clId="{C85880B0-DD0C-4762-9ECA-A57084CD95C8}" dt="2026-10-13T19:57:28.454" v="13" actId="14100"/>
          <ac:picMkLst>
            <pc:docMk/>
            <pc:sldMk cId="4159658126" sldId="1694"/>
            <ac:picMk id="9" creationId="{961EC884-86A2-B69E-9A59-0B516A3FA2DC}"/>
          </ac:picMkLst>
        </pc:picChg>
      </pc:sldChg>
      <pc:sldChg chg="add">
        <pc:chgData name="Carlos Coronado" userId="24d8fa4a-f702-480e-bd60-f09bfb185967" providerId="ADAL" clId="{C85880B0-DD0C-4762-9ECA-A57084CD95C8}" dt="2026-10-12T17:26:11.689" v="4"/>
        <pc:sldMkLst>
          <pc:docMk/>
          <pc:sldMk cId="2409413360" sldId="2145707903"/>
        </pc:sldMkLst>
      </pc:sldChg>
      <pc:sldChg chg="add">
        <pc:chgData name="Carlos Coronado" userId="24d8fa4a-f702-480e-bd60-f09bfb185967" providerId="ADAL" clId="{C85880B0-DD0C-4762-9ECA-A57084CD95C8}" dt="2026-10-12T17:26:23.873" v="5"/>
        <pc:sldMkLst>
          <pc:docMk/>
          <pc:sldMk cId="2939127357" sldId="2145707904"/>
        </pc:sldMkLst>
      </pc:sldChg>
      <pc:sldChg chg="add">
        <pc:chgData name="Carlos Coronado" userId="24d8fa4a-f702-480e-bd60-f09bfb185967" providerId="ADAL" clId="{C85880B0-DD0C-4762-9ECA-A57084CD95C8}" dt="2026-10-12T14:50:00.922" v="1"/>
        <pc:sldMkLst>
          <pc:docMk/>
          <pc:sldMk cId="2910950521" sldId="2145707918"/>
        </pc:sldMkLst>
      </pc:sldChg>
      <pc:sldChg chg="add">
        <pc:chgData name="Carlos Coronado" userId="24d8fa4a-f702-480e-bd60-f09bfb185967" providerId="ADAL" clId="{C85880B0-DD0C-4762-9ECA-A57084CD95C8}" dt="2026-10-12T14:50:11.556" v="2"/>
        <pc:sldMkLst>
          <pc:docMk/>
          <pc:sldMk cId="3301147880" sldId="2145707919"/>
        </pc:sldMkLst>
      </pc:sldChg>
      <pc:sldChg chg="add">
        <pc:chgData name="Carlos Coronado" userId="24d8fa4a-f702-480e-bd60-f09bfb185967" providerId="ADAL" clId="{C85880B0-DD0C-4762-9ECA-A57084CD95C8}" dt="2026-10-14T14:10:05.262" v="141"/>
        <pc:sldMkLst>
          <pc:docMk/>
          <pc:sldMk cId="3117330273" sldId="2145707942"/>
        </pc:sldMkLst>
      </pc:sldChg>
      <pc:sldChg chg="del">
        <pc:chgData name="Carlos Coronado" userId="24d8fa4a-f702-480e-bd60-f09bfb185967" providerId="ADAL" clId="{C85880B0-DD0C-4762-9ECA-A57084CD95C8}" dt="2026-10-14T14:14:04.874" v="145" actId="2696"/>
        <pc:sldMkLst>
          <pc:docMk/>
          <pc:sldMk cId="3887161037" sldId="2145707946"/>
        </pc:sldMkLst>
      </pc:sldChg>
      <pc:sldChg chg="del">
        <pc:chgData name="Carlos Coronado" userId="24d8fa4a-f702-480e-bd60-f09bfb185967" providerId="ADAL" clId="{C85880B0-DD0C-4762-9ECA-A57084CD95C8}" dt="2026-10-14T14:14:01.458" v="144" actId="2696"/>
        <pc:sldMkLst>
          <pc:docMk/>
          <pc:sldMk cId="3692374075" sldId="2145707947"/>
        </pc:sldMkLst>
      </pc:sldChg>
      <pc:sldChg chg="addSp delSp mod">
        <pc:chgData name="Carlos Coronado" userId="24d8fa4a-f702-480e-bd60-f09bfb185967" providerId="ADAL" clId="{C85880B0-DD0C-4762-9ECA-A57084CD95C8}" dt="2026-10-13T20:34:48.343" v="17" actId="22"/>
        <pc:sldMkLst>
          <pc:docMk/>
          <pc:sldMk cId="3141253858" sldId="2145707950"/>
        </pc:sldMkLst>
        <pc:picChg chg="add del">
          <ac:chgData name="Carlos Coronado" userId="24d8fa4a-f702-480e-bd60-f09bfb185967" providerId="ADAL" clId="{C85880B0-DD0C-4762-9ECA-A57084CD95C8}" dt="2026-10-13T20:34:48.343" v="17" actId="22"/>
          <ac:picMkLst>
            <pc:docMk/>
            <pc:sldMk cId="3141253858" sldId="2145707950"/>
            <ac:picMk id="7" creationId="{8FABDF5D-3580-F9D8-2227-C0671C306347}"/>
          </ac:picMkLst>
        </pc:picChg>
      </pc:sldChg>
      <pc:sldChg chg="add">
        <pc:chgData name="Carlos Coronado" userId="24d8fa4a-f702-480e-bd60-f09bfb185967" providerId="ADAL" clId="{C85880B0-DD0C-4762-9ECA-A57084CD95C8}" dt="2026-10-12T14:54:00.872" v="3"/>
        <pc:sldMkLst>
          <pc:docMk/>
          <pc:sldMk cId="1033222814" sldId="2145707951"/>
        </pc:sldMkLst>
      </pc:sldChg>
      <pc:sldChg chg="add del">
        <pc:chgData name="Carlos Coronado" userId="24d8fa4a-f702-480e-bd60-f09bfb185967" providerId="ADAL" clId="{C85880B0-DD0C-4762-9ECA-A57084CD95C8}" dt="2026-10-13T20:35:14.510" v="22" actId="2696"/>
        <pc:sldMkLst>
          <pc:docMk/>
          <pc:sldMk cId="809945414" sldId="2145708081"/>
        </pc:sldMkLst>
      </pc:sldChg>
      <pc:sldChg chg="modSp add mod">
        <pc:chgData name="Carlos Coronado" userId="24d8fa4a-f702-480e-bd60-f09bfb185967" providerId="ADAL" clId="{C85880B0-DD0C-4762-9ECA-A57084CD95C8}" dt="2026-10-13T20:35:53.186" v="26" actId="1076"/>
        <pc:sldMkLst>
          <pc:docMk/>
          <pc:sldMk cId="4165572866" sldId="2145708082"/>
        </pc:sldMkLst>
        <pc:spChg chg="mod">
          <ac:chgData name="Carlos Coronado" userId="24d8fa4a-f702-480e-bd60-f09bfb185967" providerId="ADAL" clId="{C85880B0-DD0C-4762-9ECA-A57084CD95C8}" dt="2026-10-13T20:35:09.843" v="21" actId="1076"/>
          <ac:spMkLst>
            <pc:docMk/>
            <pc:sldMk cId="4165572866" sldId="2145708082"/>
            <ac:spMk id="25" creationId="{59C65934-2483-30EC-129C-C61BCC12A428}"/>
          </ac:spMkLst>
        </pc:spChg>
        <pc:picChg chg="mod">
          <ac:chgData name="Carlos Coronado" userId="24d8fa4a-f702-480e-bd60-f09bfb185967" providerId="ADAL" clId="{C85880B0-DD0C-4762-9ECA-A57084CD95C8}" dt="2026-10-13T20:35:40.682" v="25" actId="14100"/>
          <ac:picMkLst>
            <pc:docMk/>
            <pc:sldMk cId="4165572866" sldId="2145708082"/>
            <ac:picMk id="5" creationId="{F2D2DCC8-B2F5-578B-7465-3C5143ADBEB4}"/>
          </ac:picMkLst>
        </pc:picChg>
        <pc:picChg chg="mod">
          <ac:chgData name="Carlos Coronado" userId="24d8fa4a-f702-480e-bd60-f09bfb185967" providerId="ADAL" clId="{C85880B0-DD0C-4762-9ECA-A57084CD95C8}" dt="2026-10-13T20:35:53.186" v="26" actId="1076"/>
          <ac:picMkLst>
            <pc:docMk/>
            <pc:sldMk cId="4165572866" sldId="2145708082"/>
            <ac:picMk id="7" creationId="{22D4091E-45C9-6263-D47F-0B04F3B00633}"/>
          </ac:picMkLst>
        </pc:picChg>
      </pc:sldChg>
      <pc:sldChg chg="add">
        <pc:chgData name="Carlos Coronado" userId="24d8fa4a-f702-480e-bd60-f09bfb185967" providerId="ADAL" clId="{C85880B0-DD0C-4762-9ECA-A57084CD95C8}" dt="2026-10-14T14:12:53.683" v="142"/>
        <pc:sldMkLst>
          <pc:docMk/>
          <pc:sldMk cId="2381583468" sldId="2145708083"/>
        </pc:sldMkLst>
      </pc:sldChg>
      <pc:sldChg chg="add">
        <pc:chgData name="Carlos Coronado" userId="24d8fa4a-f702-480e-bd60-f09bfb185967" providerId="ADAL" clId="{C85880B0-DD0C-4762-9ECA-A57084CD95C8}" dt="2026-10-14T14:13:01.671" v="143"/>
        <pc:sldMkLst>
          <pc:docMk/>
          <pc:sldMk cId="116169591" sldId="2145708084"/>
        </pc:sldMkLst>
      </pc:sldChg>
      <pc:sldMasterChg chg="del delSldLayout">
        <pc:chgData name="Carlos Coronado" userId="24d8fa4a-f702-480e-bd60-f09bfb185967" providerId="ADAL" clId="{C85880B0-DD0C-4762-9ECA-A57084CD95C8}" dt="2026-10-13T20:35:14.510" v="22" actId="2696"/>
        <pc:sldMasterMkLst>
          <pc:docMk/>
          <pc:sldMasterMk cId="2949805042" sldId="2147483672"/>
        </pc:sldMasterMkLst>
        <pc:sldLayoutChg chg="del">
          <pc:chgData name="Carlos Coronado" userId="24d8fa4a-f702-480e-bd60-f09bfb185967" providerId="ADAL" clId="{C85880B0-DD0C-4762-9ECA-A57084CD95C8}" dt="2026-10-13T20:35:14.510" v="22" actId="2696"/>
          <pc:sldLayoutMkLst>
            <pc:docMk/>
            <pc:sldMasterMk cId="2949805042" sldId="2147483672"/>
            <pc:sldLayoutMk cId="3503936787" sldId="2147483673"/>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2315937575" sldId="2147483674"/>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49279890" sldId="2147483675"/>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3505967267" sldId="2147483676"/>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679163171" sldId="2147483677"/>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1717536345" sldId="2147483678"/>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4207944893" sldId="2147483679"/>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350433988" sldId="2147483680"/>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853398406" sldId="2147483681"/>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468965527" sldId="2147483682"/>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2677122969" sldId="2147483683"/>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2678365190" sldId="2147483684"/>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52097679" sldId="2147483685"/>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2518883962" sldId="2147483686"/>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2559425590" sldId="2147483687"/>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2821215992" sldId="2147483688"/>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3114517216" sldId="2147483689"/>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1214140560" sldId="2147483690"/>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1295011576" sldId="2147483691"/>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2000804178" sldId="2147483692"/>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842047047" sldId="2147483693"/>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3569591718" sldId="2147483694"/>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2378022686" sldId="2147483695"/>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863651930" sldId="2147483696"/>
          </pc:sldLayoutMkLst>
        </pc:sldLayoutChg>
        <pc:sldLayoutChg chg="del">
          <pc:chgData name="Carlos Coronado" userId="24d8fa4a-f702-480e-bd60-f09bfb185967" providerId="ADAL" clId="{C85880B0-DD0C-4762-9ECA-A57084CD95C8}" dt="2026-10-13T20:35:14.510" v="22" actId="2696"/>
          <pc:sldLayoutMkLst>
            <pc:docMk/>
            <pc:sldMasterMk cId="2949805042" sldId="2147483672"/>
            <pc:sldLayoutMk cId="2918494240" sldId="2147483697"/>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5"/>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3-3764-7F40-82FC-DFE26313A210}"/>
              </c:ext>
            </c:extLst>
          </c:dPt>
          <c:dPt>
            <c:idx val="1"/>
            <c:invertIfNegative val="0"/>
            <c:bubble3D val="0"/>
            <c:spPr>
              <a:solidFill>
                <a:srgbClr val="00B050"/>
              </a:solidFill>
              <a:ln>
                <a:noFill/>
              </a:ln>
              <a:effectLst/>
            </c:spPr>
            <c:extLst>
              <c:ext xmlns:c16="http://schemas.microsoft.com/office/drawing/2014/chart" uri="{C3380CC4-5D6E-409C-BE32-E72D297353CC}">
                <c16:uniqueId val="{00000004-3764-7F40-82FC-DFE26313A210}"/>
              </c:ext>
            </c:extLst>
          </c:dPt>
          <c:dLbls>
            <c:dLbl>
              <c:idx val="0"/>
              <c:tx>
                <c:rich>
                  <a:bodyPr/>
                  <a:lstStyle/>
                  <a:p>
                    <a:fld id="{B853A639-C585-FF44-A046-DC6EA207428D}"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764-7F40-82FC-DFE26313A210}"/>
                </c:ext>
              </c:extLst>
            </c:dLbl>
            <c:dLbl>
              <c:idx val="1"/>
              <c:tx>
                <c:rich>
                  <a:bodyPr/>
                  <a:lstStyle/>
                  <a:p>
                    <a:fld id="{2277F655-446E-1040-8588-D95102C03DF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764-7F40-82FC-DFE26313A21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Law Enforcement &amp; Fire</c:v>
                </c:pt>
                <c:pt idx="1">
                  <c:v>All Other Specialties</c:v>
                </c:pt>
              </c:strCache>
            </c:strRef>
          </c:cat>
          <c:val>
            <c:numRef>
              <c:f>Sheet1!$B$2:$B$3</c:f>
              <c:numCache>
                <c:formatCode>General</c:formatCode>
                <c:ptCount val="2"/>
                <c:pt idx="0">
                  <c:v>55</c:v>
                </c:pt>
                <c:pt idx="1">
                  <c:v>34</c:v>
                </c:pt>
              </c:numCache>
            </c:numRef>
          </c:val>
          <c:extLst>
            <c:ext xmlns:c16="http://schemas.microsoft.com/office/drawing/2014/chart" uri="{C3380CC4-5D6E-409C-BE32-E72D297353CC}">
              <c16:uniqueId val="{00000000-3764-7F40-82FC-DFE26313A210}"/>
            </c:ext>
          </c:extLst>
        </c:ser>
        <c:dLbls>
          <c:showLegendKey val="0"/>
          <c:showVal val="0"/>
          <c:showCatName val="0"/>
          <c:showSerName val="0"/>
          <c:showPercent val="0"/>
          <c:showBubbleSize val="0"/>
        </c:dLbls>
        <c:gapWidth val="219"/>
        <c:overlap val="-27"/>
        <c:axId val="447398064"/>
        <c:axId val="266181824"/>
      </c:barChart>
      <c:catAx>
        <c:axId val="44739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66181824"/>
        <c:crosses val="autoZero"/>
        <c:auto val="1"/>
        <c:lblAlgn val="ctr"/>
        <c:lblOffset val="100"/>
        <c:noMultiLvlLbl val="0"/>
      </c:catAx>
      <c:valAx>
        <c:axId val="26618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447398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53" tIns="48327" rIns="96653" bIns="48327" rtlCol="0"/>
          <a:lstStyle>
            <a:lvl1pPr algn="r">
              <a:defRPr sz="1200"/>
            </a:lvl1pPr>
          </a:lstStyle>
          <a:p>
            <a:fld id="{5B56F9DE-5A5E-4C8E-8928-ABCC42247700}" type="datetimeFigureOut">
              <a:rPr lang="en-US" smtClean="0"/>
              <a:t>10/14/2026</a:t>
            </a:fld>
            <a:endParaRPr lang="en-US"/>
          </a:p>
        </p:txBody>
      </p:sp>
      <p:sp>
        <p:nvSpPr>
          <p:cNvPr id="4" name="Footer Placeholder 3"/>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5"/>
            <a:ext cx="3169920" cy="481726"/>
          </a:xfrm>
          <a:prstGeom prst="rect">
            <a:avLst/>
          </a:prstGeom>
        </p:spPr>
        <p:txBody>
          <a:bodyPr vert="horz" lIns="96653" tIns="48327" rIns="96653" bIns="48327" rtlCol="0" anchor="b"/>
          <a:lstStyle>
            <a:lvl1pPr algn="r">
              <a:defRPr sz="1200"/>
            </a:lvl1pPr>
          </a:lstStyle>
          <a:p>
            <a:fld id="{73587B14-F6E6-4E97-B2F9-92D5D4393044}" type="slidenum">
              <a:rPr lang="en-US" smtClean="0"/>
              <a:t>‹#›</a:t>
            </a:fld>
            <a:endParaRPr lang="en-US"/>
          </a:p>
        </p:txBody>
      </p:sp>
    </p:spTree>
    <p:extLst>
      <p:ext uri="{BB962C8B-B14F-4D97-AF65-F5344CB8AC3E}">
        <p14:creationId xmlns:p14="http://schemas.microsoft.com/office/powerpoint/2010/main" val="1611773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BDB704EA-B683-4B75-BFC3-086E0D4A41F7}" type="datetimeFigureOut">
              <a:rPr lang="en-US" smtClean="0"/>
              <a:t>10/14/2026</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14E23A31-EF17-447D-9AF9-7B6FD551DD82}" type="slidenum">
              <a:rPr lang="en-US" smtClean="0"/>
              <a:t>‹#›</a:t>
            </a:fld>
            <a:endParaRPr lang="en-US"/>
          </a:p>
        </p:txBody>
      </p:sp>
    </p:spTree>
    <p:extLst>
      <p:ext uri="{BB962C8B-B14F-4D97-AF65-F5344CB8AC3E}">
        <p14:creationId xmlns:p14="http://schemas.microsoft.com/office/powerpoint/2010/main" val="469850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E23A31-EF17-447D-9AF9-7B6FD551DD82}" type="slidenum">
              <a:rPr lang="en-US" smtClean="0"/>
              <a:t>1</a:t>
            </a:fld>
            <a:endParaRPr lang="en-US"/>
          </a:p>
        </p:txBody>
      </p:sp>
    </p:spTree>
    <p:extLst>
      <p:ext uri="{BB962C8B-B14F-4D97-AF65-F5344CB8AC3E}">
        <p14:creationId xmlns:p14="http://schemas.microsoft.com/office/powerpoint/2010/main" val="3536372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3CBAA-0E20-DEFA-A616-029DA7977B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DA203-BE70-0A79-30A6-8C5482B205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9E4A56-BFEB-52A2-B962-84C7D15137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102796-45D7-32CA-F16A-48BAA0803258}"/>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E833B1-2A20-4C4C-BE33-B00584E233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4431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9EC153-59F8-AA44-B290-32FCADB904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8317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9EC153-59F8-AA44-B290-32FCADB904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4168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9EC153-59F8-AA44-B290-32FCADB904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849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9EC153-59F8-AA44-B290-32FCADB904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3573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9EC153-59F8-AA44-B290-32FCADB904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9477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93ACCE-C11C-44C1-A789-739D1787B2CF}" type="datetime1">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878789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2115AA-DAF9-4A5F-A117-0F51712496FE}" type="datetime1">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825719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AFD141-5394-4C07-834D-EC07865CA13F}" type="datetime1">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305800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26B9F9-0711-439B-970D-A9ECA556D479}" type="datetime1">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2110763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63ECAF-84FE-460B-91BE-A8A729BE6EB2}" type="datetime1">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117269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E96C38-FBF8-4815-9C5C-C52F19B706A1}" type="datetime1">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1699066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45A832-D024-4A69-A744-9AD0C72DBBD0}" type="datetime1">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1704707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EAA2E8-71EF-457A-B2F8-2D36AD4CB680}" type="datetime1">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3521078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697F74-1A98-405D-8DFD-453F65BF2A22}" type="datetime1">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3105594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8AF0C-20BC-4364-ADD6-AE778F5A0127}" type="datetime1">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96555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846D0E-6289-4190-AB5B-80E97A4BD28A}" type="datetime1">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427800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AA5AF8-C1DB-2340-B4E1-7A518AAF3874}" type="datetime1">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4062137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p>
        </p:txBody>
      </p:sp>
    </p:spTree>
    <p:extLst>
      <p:ext uri="{BB962C8B-B14F-4D97-AF65-F5344CB8AC3E}">
        <p14:creationId xmlns:p14="http://schemas.microsoft.com/office/powerpoint/2010/main" val="626766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83FEEE5-6399-7A4E-BCE2-03C81DEE5D79}" type="datetime1">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1335904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28CF6D-BC07-1044-A64D-0F86DC33F47A}" type="datetime1">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3472702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2CC0B8-BEA3-4148-8C15-DC9C2F7BD140}" type="datetime1">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7787656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1CB8FA-EA30-6D4B-8C14-AB2B574A45B8}" type="datetime1">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21199066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E67384-C25D-8B43-AA98-AC72EF3158C3}" type="datetime1">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12619098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C0FA7F-5C4A-FF45-B02B-BB9509512E57}" type="datetime1">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1733173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93A915-1CFC-1743-A407-DBF406EF7216}" type="datetime1">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762058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632932-26AA-9241-AC98-B1B36EB2B279}" type="datetime1">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2232087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729AB0-0B52-D049-8C89-D3967077C998}" type="datetime1">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1483D-ED6C-B044-988D-BFFB07945FF5}" type="slidenum">
              <a:rPr lang="en-US" smtClean="0"/>
              <a:t>‹#›</a:t>
            </a:fld>
            <a:endParaRPr lang="en-US"/>
          </a:p>
        </p:txBody>
      </p:sp>
    </p:spTree>
    <p:extLst>
      <p:ext uri="{BB962C8B-B14F-4D97-AF65-F5344CB8AC3E}">
        <p14:creationId xmlns:p14="http://schemas.microsoft.com/office/powerpoint/2010/main" val="287052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14DC8E-891D-4EE9-AFBC-E7CBD8F81EDF}" type="datetime1">
              <a:rPr lang="en-US" smtClean="0"/>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83098-F627-5B4F-9D1B-3166CCBD3A8A}" type="slidenum">
              <a:rPr lang="en-US" smtClean="0"/>
              <a:t>‹#›</a:t>
            </a:fld>
            <a:endParaRPr lang="en-US"/>
          </a:p>
        </p:txBody>
      </p:sp>
    </p:spTree>
    <p:extLst>
      <p:ext uri="{BB962C8B-B14F-4D97-AF65-F5344CB8AC3E}">
        <p14:creationId xmlns:p14="http://schemas.microsoft.com/office/powerpoint/2010/main" val="109577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68A59D-F444-CD45-B4F0-CC3FF6D44752}" type="datetime1">
              <a:rPr lang="en-US" smtClean="0"/>
              <a:t>10/14/2026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1483D-ED6C-B044-988D-BFFB07945FF5}" type="slidenum">
              <a:rPr lang="en-US" smtClean="0"/>
              <a:t>‹#›</a:t>
            </a:fld>
            <a:endParaRPr lang="en-US"/>
          </a:p>
        </p:txBody>
      </p:sp>
    </p:spTree>
    <p:extLst>
      <p:ext uri="{BB962C8B-B14F-4D97-AF65-F5344CB8AC3E}">
        <p14:creationId xmlns:p14="http://schemas.microsoft.com/office/powerpoint/2010/main" val="1625952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hyperlink" Target="mailto:tbelford1893@outlook.com" TargetMode="External"/><Relationship Id="rId4" Type="http://schemas.openxmlformats.org/officeDocument/2006/relationships/hyperlink" Target="mailto:tbelford1893@outlook"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hyperlink" Target="mailto:muir.scouter@gmail.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hyperlink" Target="http://www.exploring.org/about-us"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hyperlink" Target="http://www.exploringexplosion.or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27.tif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27.tiff"/><Relationship Id="rId4" Type="http://schemas.openxmlformats.org/officeDocument/2006/relationships/image" Target="../media/image29.xx&amp;_nc_gid=PI9tiF9V7H9wNS488eYgAg&amp;_nc_ss=7b2a8&amp;oh=00_AQMX2A1F9fk-wiJBEbg-rxUIrRTylQu6flPATxK1OBk1sQ&amp;oe=6AC1B23F"/></Relationships>
</file>

<file path=ppt/slides/_rels/slide47.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7.tiff"/></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hyperlink" Target="http://www.exploringexplosion.org/"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hyperlink" Target="https://reservations.scouting.org/profile/form/index.cfm?PKformID=0x167391abcd" TargetMode="Externa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SA-Exploring_DSC2229_edited_fullsize.jpg"/>
          <p:cNvPicPr>
            <a:picLocks noChangeAspect="1"/>
          </p:cNvPicPr>
          <p:nvPr/>
        </p:nvPicPr>
        <p:blipFill rotWithShape="1">
          <a:blip r:embed="rId3">
            <a:extLst>
              <a:ext uri="{28A0092B-C50C-407E-A947-70E740481C1C}">
                <a14:useLocalDpi xmlns:a14="http://schemas.microsoft.com/office/drawing/2010/main" val="0"/>
              </a:ext>
            </a:extLst>
          </a:blip>
          <a:srcRect l="1469" t="6072" r="25311" b="11418"/>
          <a:stretch/>
        </p:blipFill>
        <p:spPr>
          <a:xfrm>
            <a:off x="1" y="0"/>
            <a:ext cx="9143999" cy="6858000"/>
          </a:xfrm>
          <a:prstGeom prst="rect">
            <a:avLst/>
          </a:prstGeom>
        </p:spPr>
      </p:pic>
      <p:sp>
        <p:nvSpPr>
          <p:cNvPr id="4" name="Rectangle 3"/>
          <p:cNvSpPr/>
          <p:nvPr/>
        </p:nvSpPr>
        <p:spPr>
          <a:xfrm>
            <a:off x="3917758" y="137047"/>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162184" y="137047"/>
            <a:ext cx="3755574" cy="6583907"/>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231950"/>
              </a:solidFill>
            </a:endParaRPr>
          </a:p>
        </p:txBody>
      </p:sp>
      <p:pic>
        <p:nvPicPr>
          <p:cNvPr id="9" name="Picture 8"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453" y="137047"/>
            <a:ext cx="3363576" cy="1223117"/>
          </a:xfrm>
          <a:prstGeom prst="rect">
            <a:avLst/>
          </a:prstGeom>
        </p:spPr>
      </p:pic>
      <p:sp>
        <p:nvSpPr>
          <p:cNvPr id="10" name="Title 1"/>
          <p:cNvSpPr txBox="1">
            <a:spLocks/>
          </p:cNvSpPr>
          <p:nvPr/>
        </p:nvSpPr>
        <p:spPr>
          <a:xfrm>
            <a:off x="357699" y="1222309"/>
            <a:ext cx="3161629" cy="5290457"/>
          </a:xfrm>
          <a:prstGeom prst="rect">
            <a:avLst/>
          </a:prstGeom>
        </p:spPr>
        <p:txBody>
          <a:bodyPr vert="horz" lIns="91440" tIns="45720" rIns="91440" bIns="45720" rtlCol="0" anchor="ctr">
            <a:normAutofit fontScale="2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40000"/>
              </a:lnSpc>
            </a:pPr>
            <a:r>
              <a:rPr lang="en-US" sz="8000" b="1" dirty="0">
                <a:solidFill>
                  <a:srgbClr val="FFFFFF"/>
                </a:solidFill>
                <a:latin typeface="Arial Black" panose="020B0A04020102020204" pitchFamily="34" charset="0"/>
                <a:cs typeface="Arial" panose="020B0604020202020204" pitchFamily="34" charset="0"/>
              </a:rPr>
              <a:t>National Exploring Live Hour</a:t>
            </a:r>
          </a:p>
          <a:p>
            <a:pPr>
              <a:lnSpc>
                <a:spcPct val="140000"/>
              </a:lnSpc>
            </a:pPr>
            <a:r>
              <a:rPr lang="en-US" sz="7200" b="1" dirty="0">
                <a:solidFill>
                  <a:srgbClr val="FFFFFF"/>
                </a:solidFill>
                <a:latin typeface="Arial Black" panose="020B0A04020102020204" pitchFamily="34" charset="0"/>
                <a:cs typeface="Arial" panose="020B0604020202020204" pitchFamily="34" charset="0"/>
              </a:rPr>
              <a:t>October 14, 2026</a:t>
            </a:r>
          </a:p>
          <a:p>
            <a:pPr>
              <a:lnSpc>
                <a:spcPct val="140000"/>
              </a:lnSpc>
            </a:pPr>
            <a:endParaRPr lang="en-US" sz="1500" dirty="0">
              <a:solidFill>
                <a:srgbClr val="FFFFFF"/>
              </a:solidFill>
              <a:latin typeface="Arial" panose="020B0604020202020204" pitchFamily="34" charset="0"/>
              <a:cs typeface="Arial" panose="020B0604020202020204" pitchFamily="34" charset="0"/>
            </a:endParaRPr>
          </a:p>
          <a:p>
            <a:pPr>
              <a:lnSpc>
                <a:spcPct val="140000"/>
              </a:lnSpc>
            </a:pPr>
            <a:endParaRPr lang="en-US" sz="1500" dirty="0">
              <a:solidFill>
                <a:srgbClr val="FFFFFF"/>
              </a:solidFill>
              <a:latin typeface="Arial" panose="020B0604020202020204" pitchFamily="34" charset="0"/>
              <a:cs typeface="Arial" panose="020B0604020202020204" pitchFamily="34" charset="0"/>
            </a:endParaRPr>
          </a:p>
          <a:p>
            <a:pPr>
              <a:lnSpc>
                <a:spcPct val="140000"/>
              </a:lnSpc>
            </a:pPr>
            <a:endParaRPr lang="en-US" sz="1500" dirty="0">
              <a:solidFill>
                <a:srgbClr val="FFFFFF"/>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Craig Martin</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National Exploring Program Chair, </a:t>
            </a:r>
          </a:p>
          <a:p>
            <a:r>
              <a:rPr lang="en-US" sz="4200" b="1" i="1" dirty="0">
                <a:solidFill>
                  <a:srgbClr val="FFFF00"/>
                </a:solidFill>
                <a:latin typeface="Arial" panose="020B0604020202020204" pitchFamily="34" charset="0"/>
                <a:cs typeface="Arial" panose="020B0604020202020204" pitchFamily="34" charset="0"/>
              </a:rPr>
              <a:t>Learning for Life Executive Board</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u="sng" dirty="0">
                <a:solidFill>
                  <a:srgbClr val="FFFF00"/>
                </a:solidFill>
                <a:latin typeface="Arial" panose="020B0604020202020204" pitchFamily="34" charset="0"/>
                <a:cs typeface="Arial" panose="020B0604020202020204" pitchFamily="34" charset="0"/>
              </a:rPr>
              <a:t>Bruin1967@aol.com</a:t>
            </a:r>
            <a:r>
              <a:rPr lang="en-US" sz="4200" b="1" i="1" dirty="0">
                <a:solidFill>
                  <a:srgbClr val="FFFF00"/>
                </a:solidFill>
                <a:latin typeface="Arial" panose="020B0604020202020204" pitchFamily="34" charset="0"/>
                <a:cs typeface="Arial" panose="020B0604020202020204" pitchFamily="34" charset="0"/>
              </a:rPr>
              <a:t> </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719-331-6406</a:t>
            </a:r>
          </a:p>
          <a:p>
            <a:endParaRPr lang="en-US" sz="4200" b="1" i="1" dirty="0">
              <a:solidFill>
                <a:srgbClr val="FFFF00"/>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Richard (Dick) Davies</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National Exploring Program Commissioner, </a:t>
            </a:r>
          </a:p>
          <a:p>
            <a:r>
              <a:rPr lang="en-US" sz="4200" b="1" i="1" dirty="0">
                <a:solidFill>
                  <a:srgbClr val="FFFF00"/>
                </a:solidFill>
                <a:latin typeface="Arial" panose="020B0604020202020204" pitchFamily="34" charset="0"/>
                <a:cs typeface="Arial" panose="020B0604020202020204" pitchFamily="34" charset="0"/>
              </a:rPr>
              <a:t>Learning for Life Executive Board</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Exploring Chair,</a:t>
            </a:r>
          </a:p>
          <a:p>
            <a:r>
              <a:rPr lang="en-US" sz="4200" b="1" i="1" dirty="0">
                <a:solidFill>
                  <a:srgbClr val="FFFF00"/>
                </a:solidFill>
                <a:latin typeface="Arial" panose="020B0604020202020204" pitchFamily="34" charset="0"/>
                <a:cs typeface="Arial" panose="020B0604020202020204" pitchFamily="34" charset="0"/>
              </a:rPr>
              <a:t>National Commissioner Service Team</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u="sng" dirty="0">
                <a:solidFill>
                  <a:srgbClr val="FFFF00"/>
                </a:solidFill>
                <a:latin typeface="Arial" panose="020B0604020202020204" pitchFamily="34" charset="0"/>
                <a:cs typeface="Arial" panose="020B0604020202020204" pitchFamily="34" charset="0"/>
              </a:rPr>
              <a:t>Richard.davies.nyc@gmail.com</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914-327-7430</a:t>
            </a:r>
          </a:p>
          <a:p>
            <a:endParaRPr lang="en-US" sz="1200" i="1" dirty="0">
              <a:solidFill>
                <a:srgbClr val="FFFF00"/>
              </a:solidFill>
              <a:latin typeface="Arial" panose="020B0604020202020204" pitchFamily="34" charset="0"/>
              <a:cs typeface="Arial" panose="020B0604020202020204" pitchFamily="34" charset="0"/>
            </a:endParaRPr>
          </a:p>
          <a:p>
            <a:pPr>
              <a:lnSpc>
                <a:spcPct val="140000"/>
              </a:lnSpc>
            </a:pPr>
            <a:endParaRPr lang="en-US" sz="1200" i="1" dirty="0">
              <a:solidFill>
                <a:srgbClr val="FF0000"/>
              </a:solidFill>
              <a:latin typeface="Arial" panose="020B0604020202020204" pitchFamily="34" charset="0"/>
              <a:cs typeface="Arial" panose="020B0604020202020204" pitchFamily="34" charset="0"/>
            </a:endParaRPr>
          </a:p>
          <a:p>
            <a:pPr algn="l">
              <a:lnSpc>
                <a:spcPct val="140000"/>
              </a:lnSpc>
            </a:pPr>
            <a:endParaRPr lang="en-US" sz="1100" dirty="0">
              <a:solidFill>
                <a:srgbClr val="FFFFFF"/>
              </a:solidFill>
              <a:latin typeface="Arial"/>
              <a:cs typeface="Arial"/>
            </a:endParaRPr>
          </a:p>
          <a:p>
            <a:pPr algn="l">
              <a:lnSpc>
                <a:spcPct val="140000"/>
              </a:lnSpc>
            </a:pPr>
            <a:r>
              <a:rPr lang="en-US" sz="1100" dirty="0">
                <a:solidFill>
                  <a:srgbClr val="FFFFFF"/>
                </a:solidFill>
                <a:latin typeface="Arial"/>
                <a:cs typeface="Arial"/>
              </a:rPr>
              <a:t>u</a:t>
            </a:r>
          </a:p>
        </p:txBody>
      </p:sp>
      <p:sp>
        <p:nvSpPr>
          <p:cNvPr id="2" name="Slide Number Placeholder 1"/>
          <p:cNvSpPr>
            <a:spLocks noGrp="1"/>
          </p:cNvSpPr>
          <p:nvPr>
            <p:ph type="sldNum" sz="quarter" idx="12"/>
          </p:nvPr>
        </p:nvSpPr>
        <p:spPr/>
        <p:txBody>
          <a:bodyPr/>
          <a:lstStyle/>
          <a:p>
            <a:fld id="{47383098-F627-5B4F-9D1B-3166CCBD3A8A}" type="slidenum">
              <a:rPr lang="en-US" smtClean="0"/>
              <a:t>1</a:t>
            </a:fld>
            <a:endParaRPr lang="en-US"/>
          </a:p>
        </p:txBody>
      </p:sp>
      <p:pic>
        <p:nvPicPr>
          <p:cNvPr id="3" name="Picture 2"/>
          <p:cNvPicPr>
            <a:picLocks noChangeAspect="1"/>
          </p:cNvPicPr>
          <p:nvPr/>
        </p:nvPicPr>
        <p:blipFill>
          <a:blip r:embed="rId5"/>
          <a:stretch>
            <a:fillRect/>
          </a:stretch>
        </p:blipFill>
        <p:spPr>
          <a:xfrm>
            <a:off x="5107201" y="3980155"/>
            <a:ext cx="2512799" cy="2376195"/>
          </a:xfrm>
          <a:prstGeom prst="rect">
            <a:avLst/>
          </a:prstGeom>
        </p:spPr>
      </p:pic>
    </p:spTree>
    <p:extLst>
      <p:ext uri="{BB962C8B-B14F-4D97-AF65-F5344CB8AC3E}">
        <p14:creationId xmlns:p14="http://schemas.microsoft.com/office/powerpoint/2010/main" val="2342663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228600" y="301623"/>
            <a:ext cx="8753216" cy="5816148"/>
          </a:xfrm>
        </p:spPr>
        <p:txBody>
          <a:bodyPr>
            <a:normAutofit fontScale="90000"/>
          </a:bodyPr>
          <a:lstStyle/>
          <a:p>
            <a:br>
              <a:rPr lang="en-US" sz="6600" b="1" dirty="0">
                <a:solidFill>
                  <a:srgbClr val="1FC77F"/>
                </a:solidFill>
                <a:latin typeface="Arial Black" panose="020B0A04020102020204" pitchFamily="34" charset="0"/>
                <a:cs typeface="Arial" panose="020B0604020202020204" pitchFamily="34" charset="0"/>
              </a:rPr>
            </a:br>
            <a:r>
              <a:rPr lang="en-US" sz="6600" b="1" dirty="0">
                <a:solidFill>
                  <a:srgbClr val="1FC77F"/>
                </a:solidFill>
                <a:latin typeface="Arial Black" panose="020B0A04020102020204" pitchFamily="34" charset="0"/>
                <a:cs typeface="Arial" panose="020B0604020202020204" pitchFamily="34" charset="0"/>
              </a:rPr>
              <a:t>Safety Moment ~ </a:t>
            </a:r>
            <a:br>
              <a:rPr lang="en-US" sz="6600" b="1" dirty="0">
                <a:solidFill>
                  <a:srgbClr val="1FC77F"/>
                </a:solidFill>
                <a:latin typeface="Arial Black" panose="020B0A04020102020204" pitchFamily="34" charset="0"/>
                <a:cs typeface="Arial" panose="020B0604020202020204" pitchFamily="34" charset="0"/>
              </a:rPr>
            </a:br>
            <a:r>
              <a:rPr lang="en-US" sz="6600" b="1" dirty="0">
                <a:solidFill>
                  <a:srgbClr val="1FC77F"/>
                </a:solidFill>
                <a:latin typeface="Arial Black" panose="020B0A04020102020204" pitchFamily="34" charset="0"/>
                <a:cs typeface="Arial" panose="020B0604020202020204" pitchFamily="34" charset="0"/>
              </a:rPr>
              <a:t>Concussions*</a:t>
            </a:r>
            <a:br>
              <a:rPr lang="en-US" sz="3600" b="1" dirty="0">
                <a:solidFill>
                  <a:srgbClr val="1FC77F"/>
                </a:solidFill>
                <a:latin typeface="Arial Black" panose="020B0A04020102020204" pitchFamily="34" charset="0"/>
                <a:cs typeface="Arial" panose="020B0604020202020204" pitchFamily="34" charset="0"/>
              </a:rPr>
            </a:br>
            <a:br>
              <a:rPr lang="en-US" sz="3600" b="1" dirty="0">
                <a:solidFill>
                  <a:srgbClr val="1FC77F"/>
                </a:solidFill>
                <a:latin typeface="Arial Black" panose="020B0A04020102020204" pitchFamily="34" charset="0"/>
                <a:cs typeface="Arial" panose="020B0604020202020204" pitchFamily="34" charset="0"/>
              </a:rPr>
            </a:br>
            <a:br>
              <a:rPr lang="en-US" sz="3600" b="1" dirty="0">
                <a:solidFill>
                  <a:srgbClr val="1FC77F"/>
                </a:solidFill>
                <a:latin typeface="Arial Black" panose="020B0A04020102020204" pitchFamily="34" charset="0"/>
                <a:cs typeface="Arial" panose="020B0604020202020204" pitchFamily="34" charset="0"/>
              </a:rPr>
            </a:br>
            <a:br>
              <a:rPr lang="en-US" sz="3600" b="1" dirty="0">
                <a:solidFill>
                  <a:srgbClr val="1FC77F"/>
                </a:solidFill>
                <a:latin typeface="Arial Black" panose="020B0A04020102020204" pitchFamily="34" charset="0"/>
                <a:cs typeface="Arial" panose="020B0604020202020204" pitchFamily="34" charset="0"/>
              </a:rPr>
            </a:br>
            <a:r>
              <a:rPr lang="en-US" sz="1800" b="1" dirty="0">
                <a:solidFill>
                  <a:srgbClr val="1FC77F"/>
                </a:solidFill>
                <a:latin typeface="Arial Black" panose="020B0A04020102020204" pitchFamily="34" charset="0"/>
                <a:cs typeface="Arial" panose="020B0604020202020204" pitchFamily="34" charset="0"/>
              </a:rPr>
              <a:t>*</a:t>
            </a:r>
            <a:r>
              <a:rPr lang="en-US" sz="1800" dirty="0">
                <a:solidFill>
                  <a:srgbClr val="1FC77F"/>
                </a:solidFill>
              </a:rPr>
              <a:t> Scouting Safety Moments’ Depression (see </a:t>
            </a:r>
            <a:r>
              <a:rPr lang="en-US" sz="1800" u="sng" dirty="0">
                <a:solidFill>
                  <a:srgbClr val="1FC77F"/>
                </a:solidFill>
              </a:rPr>
              <a:t>https://www.scouting.org/health-and-safety/safety-moments/concussions/</a:t>
            </a:r>
            <a:br>
              <a:rPr lang="en-US" sz="3200" dirty="0"/>
            </a:br>
            <a:br>
              <a:rPr lang="en-US" sz="3600" b="1" dirty="0">
                <a:solidFill>
                  <a:srgbClr val="1FC77F"/>
                </a:solidFill>
                <a:latin typeface="Arial Black" panose="020B0A04020102020204" pitchFamily="34" charset="0"/>
                <a:cs typeface="Arial" panose="020B0604020202020204" pitchFamily="34" charset="0"/>
              </a:rPr>
            </a:br>
            <a:r>
              <a:rPr lang="en-US" sz="2000" dirty="0"/>
              <a:t>)</a:t>
            </a:r>
            <a:br>
              <a:rPr lang="en-US" sz="3600" b="1" dirty="0">
                <a:solidFill>
                  <a:srgbClr val="1FC77F"/>
                </a:solidFill>
                <a:latin typeface="Arial Black" panose="020B0A04020102020204" pitchFamily="34" charset="0"/>
                <a:cs typeface="Arial" panose="020B0604020202020204" pitchFamily="34" charset="0"/>
              </a:rPr>
            </a:br>
            <a:endParaRPr lang="en-US" sz="3600" b="1" dirty="0">
              <a:solidFill>
                <a:srgbClr val="1FC77F"/>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572548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sp>
        <p:nvSpPr>
          <p:cNvPr id="2" name="Title 1"/>
          <p:cNvSpPr>
            <a:spLocks noGrp="1"/>
          </p:cNvSpPr>
          <p:nvPr>
            <p:ph type="ctrTitle"/>
          </p:nvPr>
        </p:nvSpPr>
        <p:spPr>
          <a:xfrm>
            <a:off x="378244" y="188504"/>
            <a:ext cx="8409746" cy="706188"/>
          </a:xfrm>
        </p:spPr>
        <p:txBody>
          <a:bodyPr>
            <a:normAutofit/>
          </a:bodyPr>
          <a:lstStyle/>
          <a:p>
            <a:pPr algn="l"/>
            <a:r>
              <a:rPr lang="en-US" sz="4000" b="1" dirty="0">
                <a:solidFill>
                  <a:srgbClr val="1FC77F"/>
                </a:solidFill>
                <a:latin typeface="Arial Black" panose="020B0A04020102020204" pitchFamily="34" charset="0"/>
                <a:cs typeface="Arial" panose="020B0604020202020204" pitchFamily="34" charset="0"/>
              </a:rPr>
              <a:t>Concussions…</a:t>
            </a:r>
            <a:endParaRPr lang="en-US" sz="4000"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62184" y="2992749"/>
            <a:ext cx="8819631" cy="3662541"/>
          </a:xfrm>
          <a:prstGeom prst="rect">
            <a:avLst/>
          </a:prstGeom>
        </p:spPr>
        <p:txBody>
          <a:bodyPr wrap="square">
            <a:spAutoFit/>
          </a:bodyPr>
          <a:lstStyle/>
          <a:p>
            <a:r>
              <a:rPr lang="en-US" sz="2400" b="1" dirty="0">
                <a:solidFill>
                  <a:schemeClr val="accent6">
                    <a:lumMod val="75000"/>
                  </a:schemeClr>
                </a:solidFill>
                <a:latin typeface="Arial" panose="020B0604020202020204" pitchFamily="34" charset="0"/>
                <a:cs typeface="Arial" panose="020B0604020202020204" pitchFamily="34" charset="0"/>
              </a:rPr>
              <a:t>SUMMARY</a:t>
            </a:r>
            <a:endParaRPr lang="en-US" sz="2400" dirty="0">
              <a:solidFill>
                <a:schemeClr val="accent6">
                  <a:lumMod val="75000"/>
                </a:schemeClr>
              </a:solidFill>
              <a:latin typeface="Arial" panose="020B0604020202020204" pitchFamily="34" charset="0"/>
              <a:cs typeface="Arial" panose="020B0604020202020204" pitchFamily="34" charset="0"/>
            </a:endParaRPr>
          </a:p>
          <a:p>
            <a:r>
              <a:rPr lang="en-US" sz="1600" dirty="0">
                <a:solidFill>
                  <a:srgbClr val="FFFF00"/>
                </a:solidFill>
                <a:latin typeface="Arial" panose="020B0604020202020204" pitchFamily="34" charset="0"/>
                <a:cs typeface="Arial" panose="020B0604020202020204" pitchFamily="34" charset="0"/>
              </a:rPr>
              <a:t>A concussion, also known as a traumatic brain injury (TBI), is an injury that results from a blow to the head causing an alteration of brain function. Concussions may also be due to falls or blows to the body that cause the brain to move quickly back and forth.</a:t>
            </a:r>
          </a:p>
          <a:p>
            <a:endParaRPr lang="en-US" sz="800" dirty="0">
              <a:solidFill>
                <a:srgbClr val="FFFF00"/>
              </a:solidFill>
              <a:latin typeface="Arial" panose="020B0604020202020204" pitchFamily="34" charset="0"/>
              <a:cs typeface="Arial" panose="020B0604020202020204" pitchFamily="34" charset="0"/>
            </a:endParaRPr>
          </a:p>
          <a:p>
            <a:r>
              <a:rPr lang="en-US" sz="2400" b="1" dirty="0">
                <a:solidFill>
                  <a:schemeClr val="accent6">
                    <a:lumMod val="75000"/>
                  </a:schemeClr>
                </a:solidFill>
                <a:latin typeface="Arial" panose="020B0604020202020204" pitchFamily="34" charset="0"/>
                <a:cs typeface="Arial" panose="020B0604020202020204" pitchFamily="34" charset="0"/>
              </a:rPr>
              <a:t>GENERAL INFORMATION</a:t>
            </a:r>
          </a:p>
          <a:p>
            <a:r>
              <a:rPr lang="en-US" sz="1600" dirty="0">
                <a:solidFill>
                  <a:srgbClr val="FFFF00"/>
                </a:solidFill>
                <a:latin typeface="Arial" panose="020B0604020202020204" pitchFamily="34" charset="0"/>
                <a:cs typeface="Arial" panose="020B0604020202020204" pitchFamily="34" charset="0"/>
              </a:rPr>
              <a:t>Concussions are difficult to diagnose and are often called “invisible injuries.” It is important to note that in 90 percent of all youth-related concussions, there is no loss of consciousness. Most people with concussions recover quickly and fully, but for some the symptoms can last for days, weeks, or longer. Recovery may be slower among young children and teenagers. Those who have had a concussion in the past are at greater risk for another one, and recovery may take longer the second time.</a:t>
            </a:r>
          </a:p>
          <a:p>
            <a:endParaRPr lang="en-US" sz="2400" dirty="0">
              <a:solidFill>
                <a:srgbClr val="FFFF00"/>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7791B85-C091-D7BF-3771-7B06C1B67FAD}"/>
              </a:ext>
            </a:extLst>
          </p:cNvPr>
          <p:cNvPicPr>
            <a:picLocks noChangeAspect="1"/>
          </p:cNvPicPr>
          <p:nvPr/>
        </p:nvPicPr>
        <p:blipFill>
          <a:blip r:embed="rId4"/>
          <a:stretch>
            <a:fillRect/>
          </a:stretch>
        </p:blipFill>
        <p:spPr>
          <a:xfrm>
            <a:off x="2877671" y="882095"/>
            <a:ext cx="5235388" cy="2493605"/>
          </a:xfrm>
          <a:prstGeom prst="rect">
            <a:avLst/>
          </a:prstGeom>
        </p:spPr>
      </p:pic>
    </p:spTree>
    <p:extLst>
      <p:ext uri="{BB962C8B-B14F-4D97-AF65-F5344CB8AC3E}">
        <p14:creationId xmlns:p14="http://schemas.microsoft.com/office/powerpoint/2010/main" val="1367151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sp>
        <p:nvSpPr>
          <p:cNvPr id="2" name="Title 1"/>
          <p:cNvSpPr>
            <a:spLocks noGrp="1"/>
          </p:cNvSpPr>
          <p:nvPr>
            <p:ph type="ctrTitle"/>
          </p:nvPr>
        </p:nvSpPr>
        <p:spPr>
          <a:xfrm>
            <a:off x="223957" y="71860"/>
            <a:ext cx="8658786" cy="959546"/>
          </a:xfrm>
        </p:spPr>
        <p:txBody>
          <a:bodyPr>
            <a:normAutofit fontScale="90000"/>
          </a:bodyPr>
          <a:lstStyle/>
          <a:p>
            <a:pPr algn="l"/>
            <a:r>
              <a:rPr lang="en-US" sz="3400" b="1" dirty="0">
                <a:solidFill>
                  <a:srgbClr val="1FC77F"/>
                </a:solidFill>
                <a:latin typeface="Arial Black" panose="020B0A04020102020204" pitchFamily="34" charset="0"/>
                <a:cs typeface="Arial" panose="020B0604020202020204" pitchFamily="34" charset="0"/>
              </a:rPr>
              <a:t>Signs &amp; Symptoms of Concussions… </a:t>
            </a:r>
            <a:endParaRPr lang="en-US" sz="3400"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223957" y="801955"/>
            <a:ext cx="8757859" cy="5539978"/>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Headache (the most common symptom)</a:t>
            </a:r>
          </a:p>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Confusion</a:t>
            </a:r>
          </a:p>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Forgetfulness</a:t>
            </a:r>
          </a:p>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Dizziness</a:t>
            </a:r>
          </a:p>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Loss of balance or coordination</a:t>
            </a:r>
          </a:p>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Nausea/vomiting</a:t>
            </a:r>
          </a:p>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Blurry or double vision</a:t>
            </a:r>
          </a:p>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Sensitivity to light or noise</a:t>
            </a:r>
          </a:p>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Sleepiness or lethargy</a:t>
            </a:r>
          </a:p>
          <a:p>
            <a:pPr marL="285750" lvl="0" indent="-285750">
              <a:lnSpc>
                <a:spcPct val="150000"/>
              </a:lnSpc>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Personality changes</a:t>
            </a:r>
          </a:p>
          <a:p>
            <a:pPr marL="285750" lvl="0" indent="-285750">
              <a:buFont typeface="Arial" panose="020B0604020202020204" pitchFamily="34" charset="0"/>
              <a:buChar char="•"/>
            </a:pPr>
            <a:r>
              <a:rPr lang="en-US" sz="2000" dirty="0">
                <a:solidFill>
                  <a:srgbClr val="FFFF00"/>
                </a:solidFill>
                <a:latin typeface="Arial" panose="020B0604020202020204" pitchFamily="34" charset="0"/>
                <a:cs typeface="Arial" panose="020B0604020202020204" pitchFamily="34" charset="0"/>
              </a:rPr>
              <a:t>Loss of consciousness, brief or prolonged</a:t>
            </a:r>
            <a:br>
              <a:rPr lang="en-US" dirty="0">
                <a:solidFill>
                  <a:srgbClr val="FFFF00"/>
                </a:solidFill>
                <a:latin typeface="Arial" panose="020B0604020202020204" pitchFamily="34" charset="0"/>
                <a:cs typeface="Arial" panose="020B0604020202020204" pitchFamily="34" charset="0"/>
              </a:rPr>
            </a:br>
            <a:r>
              <a:rPr lang="en-US" dirty="0">
                <a:solidFill>
                  <a:srgbClr val="FFFF00"/>
                </a:solidFill>
                <a:latin typeface="Arial" panose="020B0604020202020204" pitchFamily="34" charset="0"/>
                <a:cs typeface="Arial" panose="020B0604020202020204" pitchFamily="34" charset="0"/>
              </a:rPr>
              <a:t>(Note: This does not occur with all concussions.)</a:t>
            </a:r>
          </a:p>
          <a:p>
            <a:pPr marL="285750" indent="-285750">
              <a:buFont typeface="Arial" panose="020B0604020202020204" pitchFamily="34" charset="0"/>
              <a:buChar char="•"/>
            </a:pPr>
            <a:endParaRPr lang="en-US" sz="1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474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FF50-07BA-079B-7BDF-B97CBAEE613F}"/>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9A17FDF5-2E54-D447-C4D6-E86497054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sp>
        <p:nvSpPr>
          <p:cNvPr id="2" name="Title 1">
            <a:extLst>
              <a:ext uri="{FF2B5EF4-FFF2-40B4-BE49-F238E27FC236}">
                <a16:creationId xmlns:a16="http://schemas.microsoft.com/office/drawing/2014/main" id="{BB3E5F45-7DF7-0C26-5168-CCE8AF2BC926}"/>
              </a:ext>
            </a:extLst>
          </p:cNvPr>
          <p:cNvSpPr>
            <a:spLocks noGrp="1"/>
          </p:cNvSpPr>
          <p:nvPr>
            <p:ph type="ctrTitle"/>
          </p:nvPr>
        </p:nvSpPr>
        <p:spPr>
          <a:xfrm>
            <a:off x="223957" y="71860"/>
            <a:ext cx="8658786" cy="765955"/>
          </a:xfrm>
        </p:spPr>
        <p:txBody>
          <a:bodyPr>
            <a:normAutofit/>
          </a:bodyPr>
          <a:lstStyle/>
          <a:p>
            <a:pPr algn="l"/>
            <a:r>
              <a:rPr lang="en-US" sz="3400" b="1" dirty="0">
                <a:solidFill>
                  <a:srgbClr val="1FC77F"/>
                </a:solidFill>
                <a:latin typeface="Arial Black" panose="020B0A04020102020204" pitchFamily="34" charset="0"/>
                <a:cs typeface="Arial" panose="020B0604020202020204" pitchFamily="34" charset="0"/>
              </a:rPr>
              <a:t>Concussion Treatment… </a:t>
            </a:r>
            <a:endParaRPr lang="en-US" sz="3400" dirty="0">
              <a:solidFill>
                <a:srgbClr val="1FC77F"/>
              </a:solidFill>
              <a:latin typeface="Arial Black"/>
              <a:cs typeface="Arial Black"/>
            </a:endParaRPr>
          </a:p>
        </p:txBody>
      </p:sp>
      <p:pic>
        <p:nvPicPr>
          <p:cNvPr id="23" name="Picture 22" descr="exploring_wht_transparent-01.png">
            <a:extLst>
              <a:ext uri="{FF2B5EF4-FFF2-40B4-BE49-F238E27FC236}">
                <a16:creationId xmlns:a16="http://schemas.microsoft.com/office/drawing/2014/main" id="{06F625D8-44E4-899B-1036-BC3CF39DA1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84E278C1-7A41-193D-A923-172ACD08E6A9}"/>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090801-7B03-25BB-6FC8-3BC65BADDA14}"/>
              </a:ext>
            </a:extLst>
          </p:cNvPr>
          <p:cNvSpPr/>
          <p:nvPr/>
        </p:nvSpPr>
        <p:spPr>
          <a:xfrm>
            <a:off x="223957" y="792990"/>
            <a:ext cx="8757859" cy="5863144"/>
          </a:xfrm>
          <a:prstGeom prst="rect">
            <a:avLst/>
          </a:prstGeom>
        </p:spPr>
        <p:txBody>
          <a:bodyPr wrap="square">
            <a:spAutoFit/>
          </a:bodyPr>
          <a:lstStyle/>
          <a:p>
            <a:pPr marL="285750" indent="-285750">
              <a:spcAft>
                <a:spcPts val="600"/>
              </a:spcAft>
              <a:buFont typeface="Arial" panose="020B0604020202020204" pitchFamily="34" charset="0"/>
              <a:buChar char="•"/>
            </a:pPr>
            <a:r>
              <a:rPr lang="en-US" dirty="0">
                <a:solidFill>
                  <a:srgbClr val="FFFF00"/>
                </a:solidFill>
                <a:latin typeface="Arial" panose="020B0604020202020204" pitchFamily="34" charset="0"/>
                <a:cs typeface="Arial" panose="020B0604020202020204" pitchFamily="34" charset="0"/>
              </a:rPr>
              <a:t>Rest in a quiet, darkened area, such as a room away from activities. Adult leaders should monitor the patient for any change in symptoms. Keep the patient calm and quiet. Allow them to sleep if needed—it is no longer recommended to keep someone with a concussion awake. Limit reading and use of electronics.</a:t>
            </a:r>
          </a:p>
          <a:p>
            <a:pPr marL="285750" indent="-285750">
              <a:spcAft>
                <a:spcPts val="600"/>
              </a:spcAft>
              <a:buFont typeface="Arial" panose="020B0604020202020204" pitchFamily="34" charset="0"/>
              <a:buChar char="•"/>
            </a:pPr>
            <a:r>
              <a:rPr lang="en-US" dirty="0">
                <a:solidFill>
                  <a:srgbClr val="FFFF00"/>
                </a:solidFill>
                <a:latin typeface="Arial" panose="020B0604020202020204" pitchFamily="34" charset="0"/>
                <a:cs typeface="Arial" panose="020B0604020202020204" pitchFamily="34" charset="0"/>
              </a:rPr>
              <a:t>If symptoms persist for more than 24 hours or become worse, or if new symptoms appear, the person needs to be evaluated by a physician even if it requires evacuation or removal from an activity. Immediate evacuation should occur if</a:t>
            </a:r>
          </a:p>
          <a:p>
            <a:pPr marL="573088" lvl="1" indent="-285750">
              <a:spcAft>
                <a:spcPts val="600"/>
              </a:spcAft>
              <a:buFont typeface="Courier New" panose="02070309020205020404" pitchFamily="49" charset="0"/>
              <a:buChar char="o"/>
            </a:pPr>
            <a:r>
              <a:rPr lang="en-US" dirty="0">
                <a:solidFill>
                  <a:srgbClr val="FFFF00"/>
                </a:solidFill>
                <a:latin typeface="Arial" panose="020B0604020202020204" pitchFamily="34" charset="0"/>
                <a:cs typeface="Arial" panose="020B0604020202020204" pitchFamily="34" charset="0"/>
              </a:rPr>
              <a:t>The headache becomes worse</a:t>
            </a:r>
          </a:p>
          <a:p>
            <a:pPr marL="573088" lvl="1" indent="-285750">
              <a:spcAft>
                <a:spcPts val="600"/>
              </a:spcAft>
              <a:buFont typeface="Courier New" panose="02070309020205020404" pitchFamily="49" charset="0"/>
              <a:buChar char="o"/>
            </a:pPr>
            <a:r>
              <a:rPr lang="en-US" dirty="0">
                <a:solidFill>
                  <a:srgbClr val="FFFF00"/>
                </a:solidFill>
                <a:latin typeface="Arial" panose="020B0604020202020204" pitchFamily="34" charset="0"/>
                <a:cs typeface="Arial" panose="020B0604020202020204" pitchFamily="34" charset="0"/>
              </a:rPr>
              <a:t>There is repeated vomiting</a:t>
            </a:r>
          </a:p>
          <a:p>
            <a:pPr marL="573088" lvl="1" indent="-285750">
              <a:spcAft>
                <a:spcPts val="600"/>
              </a:spcAft>
              <a:buFont typeface="Courier New" panose="02070309020205020404" pitchFamily="49" charset="0"/>
              <a:buChar char="o"/>
            </a:pPr>
            <a:r>
              <a:rPr lang="en-US" dirty="0">
                <a:solidFill>
                  <a:srgbClr val="FFFF00"/>
                </a:solidFill>
                <a:latin typeface="Arial" panose="020B0604020202020204" pitchFamily="34" charset="0"/>
                <a:cs typeface="Arial" panose="020B0604020202020204" pitchFamily="34" charset="0"/>
              </a:rPr>
              <a:t>The patient suffers a seizure</a:t>
            </a:r>
          </a:p>
          <a:p>
            <a:pPr marL="573088" lvl="1" indent="-285750">
              <a:spcAft>
                <a:spcPts val="600"/>
              </a:spcAft>
              <a:buFont typeface="Courier New" panose="02070309020205020404" pitchFamily="49" charset="0"/>
              <a:buChar char="o"/>
            </a:pPr>
            <a:r>
              <a:rPr lang="en-US" dirty="0">
                <a:solidFill>
                  <a:srgbClr val="FFFF00"/>
                </a:solidFill>
                <a:latin typeface="Arial" panose="020B0604020202020204" pitchFamily="34" charset="0"/>
                <a:cs typeface="Arial" panose="020B0604020202020204" pitchFamily="34" charset="0"/>
              </a:rPr>
              <a:t>Drowsiness increases or the patient can’t be awakened</a:t>
            </a:r>
          </a:p>
          <a:p>
            <a:pPr marL="573088" lvl="1" indent="-285750">
              <a:spcAft>
                <a:spcPts val="600"/>
              </a:spcAft>
              <a:buFont typeface="Courier New" panose="02070309020205020404" pitchFamily="49" charset="0"/>
              <a:buChar char="o"/>
            </a:pPr>
            <a:r>
              <a:rPr lang="en-US" dirty="0">
                <a:solidFill>
                  <a:srgbClr val="FFFF00"/>
                </a:solidFill>
                <a:latin typeface="Arial" panose="020B0604020202020204" pitchFamily="34" charset="0"/>
                <a:cs typeface="Arial" panose="020B0604020202020204" pitchFamily="34" charset="0"/>
              </a:rPr>
              <a:t>Speech is slurred</a:t>
            </a:r>
          </a:p>
          <a:p>
            <a:pPr marL="573088" lvl="1" indent="-285750">
              <a:spcAft>
                <a:spcPts val="600"/>
              </a:spcAft>
              <a:buFont typeface="Courier New" panose="02070309020205020404" pitchFamily="49" charset="0"/>
              <a:buChar char="o"/>
            </a:pPr>
            <a:r>
              <a:rPr lang="en-US" dirty="0">
                <a:solidFill>
                  <a:srgbClr val="FFFF00"/>
                </a:solidFill>
                <a:latin typeface="Arial" panose="020B0604020202020204" pitchFamily="34" charset="0"/>
                <a:cs typeface="Arial" panose="020B0604020202020204" pitchFamily="34" charset="0"/>
              </a:rPr>
              <a:t>The patient seems confused or irritable</a:t>
            </a:r>
          </a:p>
          <a:p>
            <a:pPr marL="573088" lvl="1" indent="-285750">
              <a:spcAft>
                <a:spcPts val="600"/>
              </a:spcAft>
              <a:buFont typeface="Courier New" panose="02070309020205020404" pitchFamily="49" charset="0"/>
              <a:buChar char="o"/>
            </a:pPr>
            <a:r>
              <a:rPr lang="en-US" dirty="0">
                <a:solidFill>
                  <a:srgbClr val="FFFF00"/>
                </a:solidFill>
                <a:latin typeface="Arial" panose="020B0604020202020204" pitchFamily="34" charset="0"/>
                <a:cs typeface="Arial" panose="020B0604020202020204" pitchFamily="34" charset="0"/>
              </a:rPr>
              <a:t>There is increased dizziness or imbalance</a:t>
            </a:r>
          </a:p>
          <a:p>
            <a:pPr marL="573088" lvl="1" indent="-285750">
              <a:spcAft>
                <a:spcPts val="600"/>
              </a:spcAft>
              <a:buFont typeface="Courier New" panose="02070309020205020404" pitchFamily="49" charset="0"/>
              <a:buChar char="o"/>
            </a:pPr>
            <a:r>
              <a:rPr lang="en-US" dirty="0">
                <a:solidFill>
                  <a:srgbClr val="FFFF00"/>
                </a:solidFill>
                <a:latin typeface="Arial" panose="020B0604020202020204" pitchFamily="34" charset="0"/>
                <a:cs typeface="Arial" panose="020B0604020202020204" pitchFamily="34" charset="0"/>
              </a:rPr>
              <a:t>The patient feels weakness or numbness in the arms or legs</a:t>
            </a:r>
          </a:p>
          <a:p>
            <a:pPr marL="573088" lvl="1" indent="-285750">
              <a:spcAft>
                <a:spcPts val="600"/>
              </a:spcAft>
              <a:buFont typeface="Courier New" panose="02070309020205020404" pitchFamily="49" charset="0"/>
              <a:buChar char="o"/>
            </a:pPr>
            <a:r>
              <a:rPr lang="en-US" dirty="0">
                <a:solidFill>
                  <a:srgbClr val="FFFF00"/>
                </a:solidFill>
                <a:latin typeface="Arial" panose="020B0604020202020204" pitchFamily="34" charset="0"/>
                <a:cs typeface="Arial" panose="020B0604020202020204" pitchFamily="34" charset="0"/>
              </a:rPr>
              <a:t>Anyone with a suspected concussion should be evaluated by a physician</a:t>
            </a:r>
          </a:p>
          <a:p>
            <a:pPr marL="285750" indent="-285750">
              <a:buFont typeface="Arial" panose="020B0604020202020204" pitchFamily="34" charset="0"/>
              <a:buChar char="•"/>
            </a:pPr>
            <a:endParaRPr lang="en-US" sz="16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5232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513"/>
            <a:ext cx="9144000" cy="6883121"/>
          </a:xfrm>
          <a:prstGeom prst="rect">
            <a:avLst/>
          </a:prstGeom>
        </p:spPr>
      </p:pic>
      <p:sp>
        <p:nvSpPr>
          <p:cNvPr id="2" name="Title 1"/>
          <p:cNvSpPr>
            <a:spLocks noGrp="1"/>
          </p:cNvSpPr>
          <p:nvPr>
            <p:ph type="ctrTitle"/>
          </p:nvPr>
        </p:nvSpPr>
        <p:spPr>
          <a:xfrm>
            <a:off x="148209" y="328590"/>
            <a:ext cx="8833605" cy="642970"/>
          </a:xfrm>
        </p:spPr>
        <p:txBody>
          <a:bodyPr>
            <a:noAutofit/>
          </a:bodyPr>
          <a:lstStyle/>
          <a:p>
            <a:pPr algn="l"/>
            <a:r>
              <a:rPr lang="en-US" b="1" dirty="0">
                <a:solidFill>
                  <a:srgbClr val="1FC77F"/>
                </a:solidFill>
                <a:latin typeface="Arial Black" panose="020B0A04020102020204" pitchFamily="34" charset="0"/>
                <a:cs typeface="Arial" panose="020B0604020202020204" pitchFamily="34" charset="0"/>
              </a:rPr>
              <a:t>Concussion Resources…</a:t>
            </a:r>
            <a:endParaRPr lang="en-US"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223956" y="1475011"/>
            <a:ext cx="8757859" cy="3231654"/>
          </a:xfrm>
          <a:prstGeom prst="rect">
            <a:avLst/>
          </a:prstGeom>
        </p:spPr>
        <p:txBody>
          <a:bodyPr wrap="square">
            <a:spAutoFit/>
          </a:bodyPr>
          <a:lstStyle/>
          <a:p>
            <a:pPr marL="285750" lvl="0" indent="-285750">
              <a:buFont typeface="Arial" panose="020B0604020202020204" pitchFamily="34" charset="0"/>
              <a:buChar char="•"/>
            </a:pPr>
            <a:r>
              <a:rPr lang="en-US" sz="2800" dirty="0">
                <a:solidFill>
                  <a:schemeClr val="accent6">
                    <a:lumMod val="75000"/>
                  </a:schemeClr>
                </a:solidFill>
                <a:latin typeface="Arial" panose="020B0604020202020204" pitchFamily="34" charset="0"/>
                <a:cs typeface="Arial" panose="020B0604020202020204" pitchFamily="34" charset="0"/>
              </a:rPr>
              <a:t>CDC Brain Injury Basics ~ </a:t>
            </a:r>
            <a:r>
              <a:rPr lang="en-US" sz="2800" u="sng" dirty="0">
                <a:solidFill>
                  <a:srgbClr val="FFFF00"/>
                </a:solidFill>
                <a:latin typeface="Arial" panose="020B0604020202020204" pitchFamily="34" charset="0"/>
                <a:cs typeface="Arial" panose="020B0604020202020204" pitchFamily="34" charset="0"/>
              </a:rPr>
              <a:t>https://www.cdc.gov/heads-up/about/index.html</a:t>
            </a:r>
          </a:p>
          <a:p>
            <a:pPr marL="285750" lvl="0" indent="-285750">
              <a:buFont typeface="Arial" panose="020B0604020202020204" pitchFamily="34" charset="0"/>
              <a:buChar char="•"/>
            </a:pPr>
            <a:endParaRPr lang="en-US" u="sng" dirty="0">
              <a:solidFill>
                <a:schemeClr val="accent6">
                  <a:lumMod val="75000"/>
                </a:schemeClr>
              </a:solidFill>
            </a:endParaRPr>
          </a:p>
          <a:p>
            <a:pPr marL="285750" lvl="0" indent="-285750">
              <a:buFont typeface="Arial" panose="020B0604020202020204" pitchFamily="34" charset="0"/>
              <a:buChar char="•"/>
            </a:pPr>
            <a:endParaRPr lang="en-US" dirty="0">
              <a:solidFill>
                <a:schemeClr val="accent6">
                  <a:lumMod val="75000"/>
                </a:schemeClr>
              </a:solidFill>
            </a:endParaRPr>
          </a:p>
          <a:p>
            <a:pPr marL="285750" lvl="0" indent="-285750">
              <a:buFont typeface="Arial" panose="020B0604020202020204" pitchFamily="34" charset="0"/>
              <a:buChar char="•"/>
            </a:pPr>
            <a:r>
              <a:rPr lang="en-US" sz="2800" dirty="0">
                <a:solidFill>
                  <a:schemeClr val="accent6">
                    <a:lumMod val="75000"/>
                  </a:schemeClr>
                </a:solidFill>
                <a:latin typeface="Arial" panose="020B0604020202020204" pitchFamily="34" charset="0"/>
                <a:cs typeface="Arial" panose="020B0604020202020204" pitchFamily="34" charset="0"/>
              </a:rPr>
              <a:t>Nationwide Children’s Hospital ~ </a:t>
            </a:r>
            <a:r>
              <a:rPr lang="en-US" sz="2800" u="sng" dirty="0">
                <a:solidFill>
                  <a:srgbClr val="FFFF00"/>
                </a:solidFill>
                <a:latin typeface="Arial" panose="020B0604020202020204" pitchFamily="34" charset="0"/>
                <a:cs typeface="Arial" panose="020B0604020202020204" pitchFamily="34" charset="0"/>
              </a:rPr>
              <a:t>https://www.nationwidechildrens.org/specialties/concussion-center/concussion-toolkit/a-parents-guide-to-concussions</a:t>
            </a:r>
          </a:p>
        </p:txBody>
      </p:sp>
    </p:spTree>
    <p:extLst>
      <p:ext uri="{BB962C8B-B14F-4D97-AF65-F5344CB8AC3E}">
        <p14:creationId xmlns:p14="http://schemas.microsoft.com/office/powerpoint/2010/main" val="1879301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itle 3"/>
          <p:cNvSpPr>
            <a:spLocks noGrp="1"/>
          </p:cNvSpPr>
          <p:nvPr>
            <p:ph type="ctrTitle"/>
          </p:nvPr>
        </p:nvSpPr>
        <p:spPr>
          <a:xfrm>
            <a:off x="228600" y="301624"/>
            <a:ext cx="8632371" cy="2637520"/>
          </a:xfrm>
        </p:spPr>
        <p:txBody>
          <a:bodyPr>
            <a:normAutofit/>
          </a:bodyPr>
          <a:lstStyle/>
          <a:p>
            <a:r>
              <a:rPr lang="en-US" sz="4000" b="1" dirty="0">
                <a:solidFill>
                  <a:srgbClr val="1FC77F"/>
                </a:solidFill>
                <a:latin typeface="Arial Black" panose="020B0A04020102020204" pitchFamily="34" charset="0"/>
                <a:cs typeface="Arial" panose="020B0604020202020204" pitchFamily="34" charset="0"/>
              </a:rPr>
              <a:t>Current Exploring Participation Status</a:t>
            </a:r>
          </a:p>
        </p:txBody>
      </p:sp>
      <p:pic>
        <p:nvPicPr>
          <p:cNvPr id="2" name="Picture 1"/>
          <p:cNvPicPr>
            <a:picLocks noChangeAspect="1"/>
          </p:cNvPicPr>
          <p:nvPr/>
        </p:nvPicPr>
        <p:blipFill>
          <a:blip r:embed="rId4"/>
          <a:stretch>
            <a:fillRect/>
          </a:stretch>
        </p:blipFill>
        <p:spPr>
          <a:xfrm>
            <a:off x="3050040" y="2941545"/>
            <a:ext cx="2546203" cy="2407783"/>
          </a:xfrm>
          <a:prstGeom prst="rect">
            <a:avLst/>
          </a:prstGeom>
        </p:spPr>
      </p:pic>
    </p:spTree>
    <p:extLst>
      <p:ext uri="{BB962C8B-B14F-4D97-AF65-F5344CB8AC3E}">
        <p14:creationId xmlns:p14="http://schemas.microsoft.com/office/powerpoint/2010/main" val="1121899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D34A0-D64F-4A10-99A9-0E21F80D673F}"/>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5CD0D639-C96A-155E-2FFB-9C507E279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967"/>
            <a:ext cx="9144000" cy="6883121"/>
          </a:xfrm>
          <a:prstGeom prst="rect">
            <a:avLst/>
          </a:prstGeom>
        </p:spPr>
      </p:pic>
      <p:sp>
        <p:nvSpPr>
          <p:cNvPr id="2" name="Title 1">
            <a:extLst>
              <a:ext uri="{FF2B5EF4-FFF2-40B4-BE49-F238E27FC236}">
                <a16:creationId xmlns:a16="http://schemas.microsoft.com/office/drawing/2014/main" id="{A352D326-C88C-A00F-88B3-8AA7F1C7A645}"/>
              </a:ext>
            </a:extLst>
          </p:cNvPr>
          <p:cNvSpPr>
            <a:spLocks noGrp="1"/>
          </p:cNvSpPr>
          <p:nvPr>
            <p:ph type="ctrTitle"/>
          </p:nvPr>
        </p:nvSpPr>
        <p:spPr>
          <a:xfrm>
            <a:off x="356009" y="36846"/>
            <a:ext cx="8431981" cy="1488637"/>
          </a:xfrm>
        </p:spPr>
        <p:txBody>
          <a:bodyPr>
            <a:normAutofit/>
          </a:bodyPr>
          <a:lstStyle/>
          <a:p>
            <a:pPr algn="l"/>
            <a:r>
              <a:rPr lang="en-US" sz="4000" dirty="0">
                <a:solidFill>
                  <a:srgbClr val="1FC77F"/>
                </a:solidFill>
                <a:latin typeface="Arial Black"/>
                <a:cs typeface="Arial Black"/>
              </a:rPr>
              <a:t>Exploring Membership Growth Opportunity…</a:t>
            </a:r>
          </a:p>
        </p:txBody>
      </p:sp>
      <p:pic>
        <p:nvPicPr>
          <p:cNvPr id="23" name="Picture 22" descr="exploring_wht_transparent-01.png">
            <a:extLst>
              <a:ext uri="{FF2B5EF4-FFF2-40B4-BE49-F238E27FC236}">
                <a16:creationId xmlns:a16="http://schemas.microsoft.com/office/drawing/2014/main" id="{4BD6CBBA-DE7F-AC0D-A3B1-91CF7A1188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55844"/>
            <a:ext cx="1791695" cy="651525"/>
          </a:xfrm>
          <a:prstGeom prst="rect">
            <a:avLst/>
          </a:prstGeom>
        </p:spPr>
      </p:pic>
      <p:sp>
        <p:nvSpPr>
          <p:cNvPr id="25" name="Rectangle 24">
            <a:extLst>
              <a:ext uri="{FF2B5EF4-FFF2-40B4-BE49-F238E27FC236}">
                <a16:creationId xmlns:a16="http://schemas.microsoft.com/office/drawing/2014/main" id="{3024F15B-F482-9C6F-737B-7E1D19C5BF68}"/>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3A6A95F1-EBFD-E221-0AEB-69BF82D6B2B4}"/>
              </a:ext>
            </a:extLst>
          </p:cNvPr>
          <p:cNvSpPr/>
          <p:nvPr/>
        </p:nvSpPr>
        <p:spPr>
          <a:xfrm>
            <a:off x="367126" y="1091301"/>
            <a:ext cx="8409746" cy="1477328"/>
          </a:xfrm>
          <a:prstGeom prst="rect">
            <a:avLst/>
          </a:prstGeom>
        </p:spPr>
        <p:txBody>
          <a:bodyPr wrap="square">
            <a:spAutoFit/>
          </a:bodyPr>
          <a:lstStyle/>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00"/>
              </a:solidFill>
              <a:effectLst/>
              <a:uLnTx/>
              <a:uFillTx/>
              <a:latin typeface="Arial Black" panose="020B0A04020102020204" pitchFamily="34" charset="0"/>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00"/>
              </a:solidFill>
              <a:effectLst/>
              <a:uLnTx/>
              <a:uFillTx/>
              <a:latin typeface="Arial Black" panose="020B0A04020102020204" pitchFamily="34" charset="0"/>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00"/>
              </a:solidFill>
              <a:effectLst/>
              <a:uLnTx/>
              <a:uFillTx/>
              <a:latin typeface="Calibri"/>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00"/>
              </a:solidFill>
              <a:effectLst/>
              <a:uLnTx/>
              <a:uFillTx/>
              <a:latin typeface="Calibri"/>
              <a:ea typeface="+mn-ea"/>
              <a:cs typeface="+mn-cs"/>
            </a:endParaRPr>
          </a:p>
          <a:p>
            <a:pPr marL="690563" marR="0" lvl="1" indent="-2333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FFFF00"/>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49266108-83A2-B530-E703-147C43ACCAC8}"/>
              </a:ext>
            </a:extLst>
          </p:cNvPr>
          <p:cNvGraphicFramePr>
            <a:graphicFrameLocks noGrp="1"/>
          </p:cNvGraphicFramePr>
          <p:nvPr/>
        </p:nvGraphicFramePr>
        <p:xfrm>
          <a:off x="128037" y="1390002"/>
          <a:ext cx="8870160" cy="2491078"/>
        </p:xfrm>
        <a:graphic>
          <a:graphicData uri="http://schemas.openxmlformats.org/drawingml/2006/table">
            <a:tbl>
              <a:tblPr firstRow="1" firstCol="1" bandRow="1">
                <a:tableStyleId>{5C22544A-7EE6-4342-B048-85BDC9FD1C3A}</a:tableStyleId>
              </a:tblPr>
              <a:tblGrid>
                <a:gridCol w="1187471">
                  <a:extLst>
                    <a:ext uri="{9D8B030D-6E8A-4147-A177-3AD203B41FA5}">
                      <a16:colId xmlns:a16="http://schemas.microsoft.com/office/drawing/2014/main" val="20000"/>
                    </a:ext>
                  </a:extLst>
                </a:gridCol>
                <a:gridCol w="1230405">
                  <a:extLst>
                    <a:ext uri="{9D8B030D-6E8A-4147-A177-3AD203B41FA5}">
                      <a16:colId xmlns:a16="http://schemas.microsoft.com/office/drawing/2014/main" val="20001"/>
                    </a:ext>
                  </a:extLst>
                </a:gridCol>
                <a:gridCol w="1422223">
                  <a:extLst>
                    <a:ext uri="{9D8B030D-6E8A-4147-A177-3AD203B41FA5}">
                      <a16:colId xmlns:a16="http://schemas.microsoft.com/office/drawing/2014/main" val="20002"/>
                    </a:ext>
                  </a:extLst>
                </a:gridCol>
                <a:gridCol w="1422223">
                  <a:extLst>
                    <a:ext uri="{9D8B030D-6E8A-4147-A177-3AD203B41FA5}">
                      <a16:colId xmlns:a16="http://schemas.microsoft.com/office/drawing/2014/main" val="20003"/>
                    </a:ext>
                  </a:extLst>
                </a:gridCol>
                <a:gridCol w="1301767">
                  <a:extLst>
                    <a:ext uri="{9D8B030D-6E8A-4147-A177-3AD203B41FA5}">
                      <a16:colId xmlns:a16="http://schemas.microsoft.com/office/drawing/2014/main" val="20004"/>
                    </a:ext>
                  </a:extLst>
                </a:gridCol>
                <a:gridCol w="1104075">
                  <a:extLst>
                    <a:ext uri="{9D8B030D-6E8A-4147-A177-3AD203B41FA5}">
                      <a16:colId xmlns:a16="http://schemas.microsoft.com/office/drawing/2014/main" val="20005"/>
                    </a:ext>
                  </a:extLst>
                </a:gridCol>
                <a:gridCol w="1201996">
                  <a:extLst>
                    <a:ext uri="{9D8B030D-6E8A-4147-A177-3AD203B41FA5}">
                      <a16:colId xmlns:a16="http://schemas.microsoft.com/office/drawing/2014/main" val="20006"/>
                    </a:ext>
                  </a:extLst>
                </a:gridCol>
              </a:tblGrid>
              <a:tr h="631971">
                <a:tc rowSpan="2">
                  <a:txBody>
                    <a:bodyPr/>
                    <a:lstStyle/>
                    <a:p>
                      <a:pPr marL="0" marR="0" algn="ctr">
                        <a:lnSpc>
                          <a:spcPct val="107000"/>
                        </a:lnSpc>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As of…</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marL="0" marR="0" algn="ctr">
                        <a:lnSpc>
                          <a:spcPct val="107000"/>
                        </a:lnSpc>
                        <a:spcBef>
                          <a:spcPts val="0"/>
                        </a:spcBef>
                        <a:spcAft>
                          <a:spcPts val="0"/>
                        </a:spcAft>
                      </a:pPr>
                      <a:r>
                        <a:rPr lang="en-US" sz="1800" dirty="0">
                          <a:solidFill>
                            <a:schemeClr val="tx1"/>
                          </a:solidFill>
                          <a:effectLst/>
                          <a:latin typeface="Arial Black" panose="020B0A04020102020204" pitchFamily="34" charset="0"/>
                          <a:cs typeface="Arial" panose="020B0604020202020204" pitchFamily="34" charset="0"/>
                        </a:rPr>
                        <a:t>Units</a:t>
                      </a:r>
                      <a:endParaRPr lang="en-US" sz="1800" dirty="0">
                        <a:solidFill>
                          <a:schemeClr val="tx1"/>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marL="0" marR="0" algn="ctr">
                        <a:lnSpc>
                          <a:spcPct val="107000"/>
                        </a:lnSpc>
                        <a:spcBef>
                          <a:spcPts val="0"/>
                        </a:spcBef>
                        <a:spcAft>
                          <a:spcPts val="0"/>
                        </a:spcAft>
                      </a:pPr>
                      <a:r>
                        <a:rPr lang="en-US" sz="1800" dirty="0">
                          <a:solidFill>
                            <a:schemeClr val="tx1"/>
                          </a:solidFill>
                          <a:effectLst/>
                          <a:latin typeface="Arial Black" panose="020B0A04020102020204" pitchFamily="34" charset="0"/>
                          <a:cs typeface="Arial" panose="020B0604020202020204" pitchFamily="34" charset="0"/>
                        </a:rPr>
                        <a:t>Youth Membership</a:t>
                      </a:r>
                      <a:endParaRPr lang="en-US" sz="1800" dirty="0">
                        <a:solidFill>
                          <a:schemeClr val="tx1"/>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marL="0" marR="0" algn="ctr">
                        <a:lnSpc>
                          <a:spcPct val="107000"/>
                        </a:lnSpc>
                        <a:spcBef>
                          <a:spcPts val="0"/>
                        </a:spcBef>
                        <a:spcAft>
                          <a:spcPts val="0"/>
                        </a:spcAft>
                      </a:pPr>
                      <a:r>
                        <a:rPr lang="en-US" sz="1800" dirty="0">
                          <a:solidFill>
                            <a:schemeClr val="tx1"/>
                          </a:solidFill>
                          <a:effectLst/>
                          <a:latin typeface="Arial Black" panose="020B0A04020102020204" pitchFamily="34" charset="0"/>
                          <a:cs typeface="Arial" panose="020B0604020202020204" pitchFamily="34" charset="0"/>
                        </a:rPr>
                        <a:t>Adult Membership</a:t>
                      </a:r>
                      <a:endParaRPr lang="en-US" sz="1800" dirty="0">
                        <a:solidFill>
                          <a:schemeClr val="tx1"/>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372262">
                <a:tc vMerge="1">
                  <a:txBody>
                    <a:bodyPr/>
                    <a:lstStyle/>
                    <a:p>
                      <a:endParaRPr lang="en-US"/>
                    </a:p>
                  </a:txBody>
                  <a:tcP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Clubs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Posts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Clubs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Posts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Clubs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Posts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497597">
                <a:tc>
                  <a:txBody>
                    <a:bodyPr/>
                    <a:lstStyle/>
                    <a:p>
                      <a:pPr marL="0" marR="0" algn="r">
                        <a:lnSpc>
                          <a:spcPct val="107000"/>
                        </a:lnSpc>
                        <a:spcBef>
                          <a:spcPts val="0"/>
                        </a:spcBef>
                        <a:spcAft>
                          <a:spcPts val="0"/>
                        </a:spcAft>
                      </a:pPr>
                      <a:endParaRPr lang="en-US" sz="1200" dirty="0">
                        <a:solidFill>
                          <a:schemeClr val="tx1"/>
                        </a:solidFill>
                        <a:effectLst/>
                        <a:latin typeface="Arial" panose="020B0604020202020204" pitchFamily="34" charset="0"/>
                        <a:cs typeface="Arial" panose="020B0604020202020204" pitchFamily="34" charset="0"/>
                      </a:endParaRPr>
                    </a:p>
                    <a:p>
                      <a:pPr marL="0" marR="0" algn="r">
                        <a:lnSpc>
                          <a:spcPct val="107000"/>
                        </a:lnSpc>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31 Jan 2020 *</a:t>
                      </a:r>
                      <a:endParaRPr lang="en-US"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395</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4,055</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14,903</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80,474</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704</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19,095</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488505">
                <a:tc>
                  <a:txBody>
                    <a:bodyPr/>
                    <a:lstStyle/>
                    <a:p>
                      <a:pPr marL="0" marR="0" indent="0" algn="ctr" defTabSz="457200" rtl="0" eaLnBrk="1" latinLnBrk="0" hangingPunct="1">
                        <a:lnSpc>
                          <a:spcPct val="107000"/>
                        </a:lnSpc>
                        <a:spcBef>
                          <a:spcPts val="0"/>
                        </a:spcBef>
                        <a:spcAft>
                          <a:spcPts val="0"/>
                        </a:spcAft>
                      </a:pPr>
                      <a:endParaRPr lang="en-US" sz="1200" b="1" kern="1200" dirty="0">
                        <a:solidFill>
                          <a:schemeClr val="tx1"/>
                        </a:solidFill>
                        <a:effectLst/>
                        <a:latin typeface="Arial" panose="020B0604020202020204" pitchFamily="34" charset="0"/>
                        <a:ea typeface="+mn-ea"/>
                        <a:cs typeface="Arial" panose="020B0604020202020204" pitchFamily="34" charset="0"/>
                      </a:endParaRPr>
                    </a:p>
                    <a:p>
                      <a:pPr marL="0" marR="0" indent="0" algn="ctr" defTabSz="457200" rtl="0" eaLnBrk="1" latinLnBrk="0" hangingPunct="1">
                        <a:lnSpc>
                          <a:spcPct val="107000"/>
                        </a:lnSpc>
                        <a:spcBef>
                          <a:spcPts val="0"/>
                        </a:spcBef>
                        <a:spcAft>
                          <a:spcPts val="0"/>
                        </a:spcAft>
                      </a:pPr>
                      <a:r>
                        <a:rPr lang="en-US" sz="1200" b="1" kern="1200" dirty="0">
                          <a:solidFill>
                            <a:schemeClr val="tx1"/>
                          </a:solidFill>
                          <a:effectLst/>
                          <a:latin typeface="Arial" panose="020B0604020202020204" pitchFamily="34" charset="0"/>
                          <a:ea typeface="+mn-ea"/>
                          <a:cs typeface="Arial" panose="020B0604020202020204" pitchFamily="34" charset="0"/>
                        </a:rPr>
                        <a:t>22 Sep 2026</a:t>
                      </a:r>
                    </a:p>
                  </a:txBody>
                  <a:tcPr marL="68580" marR="68580" marT="0" marB="0"/>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160</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1,330</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  3,440</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20,747 </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671</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  7,703</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500743">
                <a:tc>
                  <a:txBody>
                    <a:bodyPr/>
                    <a:lstStyle/>
                    <a:p>
                      <a:pPr marL="0" marR="0" algn="r">
                        <a:lnSpc>
                          <a:spcPct val="107000"/>
                        </a:lnSpc>
                        <a:spcBef>
                          <a:spcPts val="0"/>
                        </a:spcBef>
                        <a:spcAft>
                          <a:spcPts val="0"/>
                        </a:spcAft>
                      </a:pPr>
                      <a:endParaRPr lang="en-US" sz="1200" dirty="0">
                        <a:solidFill>
                          <a:schemeClr val="tx1"/>
                        </a:solidFill>
                        <a:effectLst/>
                        <a:latin typeface="Arial" panose="020B0604020202020204" pitchFamily="34" charset="0"/>
                        <a:cs typeface="Arial" panose="020B0604020202020204" pitchFamily="34" charset="0"/>
                      </a:endParaRPr>
                    </a:p>
                    <a:p>
                      <a:pPr marL="0" marR="0" algn="ctr">
                        <a:lnSpc>
                          <a:spcPct val="107000"/>
                        </a:lnSpc>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Opportunity</a:t>
                      </a:r>
                      <a:endParaRPr lang="en-US"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800" b="1" dirty="0">
                          <a:solidFill>
                            <a:srgbClr val="0070C0"/>
                          </a:solidFill>
                          <a:effectLst/>
                          <a:latin typeface="Arial Black" panose="020B0A04020102020204" pitchFamily="34" charset="0"/>
                          <a:cs typeface="Arial" panose="020B0604020202020204" pitchFamily="34" charset="0"/>
                        </a:rPr>
                        <a:t> </a:t>
                      </a:r>
                      <a:r>
                        <a:rPr lang="en-US" sz="1800" b="1" dirty="0">
                          <a:solidFill>
                            <a:srgbClr val="1C81FB"/>
                          </a:solidFill>
                          <a:effectLst/>
                          <a:latin typeface="Arial Black" panose="020B0A04020102020204" pitchFamily="34" charset="0"/>
                          <a:cs typeface="Arial" panose="020B0604020202020204" pitchFamily="34" charset="0"/>
                        </a:rPr>
                        <a:t>235</a:t>
                      </a:r>
                      <a:r>
                        <a:rPr lang="en-US" sz="1800" b="1" dirty="0">
                          <a:solidFill>
                            <a:srgbClr val="0070C0"/>
                          </a:solidFill>
                          <a:effectLst/>
                          <a:latin typeface="Arial Black" panose="020B0A04020102020204" pitchFamily="34" charset="0"/>
                          <a:cs typeface="Arial" panose="020B0604020202020204" pitchFamily="34" charset="0"/>
                        </a:rPr>
                        <a:t> </a:t>
                      </a:r>
                      <a:endParaRPr lang="en-US" sz="1800" b="1" dirty="0">
                        <a:solidFill>
                          <a:srgbClr val="0070C0"/>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kern="1200" dirty="0">
                          <a:solidFill>
                            <a:srgbClr val="1C81FB"/>
                          </a:solidFill>
                          <a:effectLst/>
                          <a:latin typeface="Arial Black" panose="020B0A04020102020204" pitchFamily="34" charset="0"/>
                          <a:ea typeface="+mn-ea"/>
                          <a:cs typeface="Arial" panose="020B0604020202020204" pitchFamily="34" charset="0"/>
                        </a:rPr>
                        <a:t>2,725</a:t>
                      </a:r>
                      <a:endParaRPr lang="en-US" sz="1800" b="1" dirty="0">
                        <a:solidFill>
                          <a:srgbClr val="C00000"/>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rgbClr val="0070C0"/>
                          </a:solidFill>
                          <a:effectLst/>
                          <a:latin typeface="Arial Black" panose="020B0A04020102020204" pitchFamily="34" charset="0"/>
                          <a:cs typeface="Arial" panose="020B0604020202020204" pitchFamily="34" charset="0"/>
                        </a:rPr>
                        <a:t> </a:t>
                      </a:r>
                      <a:r>
                        <a:rPr lang="en-US" sz="1800" b="1" dirty="0">
                          <a:solidFill>
                            <a:srgbClr val="1C81FB"/>
                          </a:solidFill>
                          <a:effectLst/>
                          <a:latin typeface="Arial Black" panose="020B0A04020102020204" pitchFamily="34" charset="0"/>
                          <a:cs typeface="Arial" panose="020B0604020202020204" pitchFamily="34" charset="0"/>
                        </a:rPr>
                        <a:t>11,467</a:t>
                      </a:r>
                      <a:endParaRPr lang="en-US" sz="1800" b="1" dirty="0">
                        <a:solidFill>
                          <a:srgbClr val="1C81FB"/>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rgbClr val="1C81FB"/>
                          </a:solidFill>
                          <a:effectLst/>
                          <a:latin typeface="Arial Black" panose="020B0A04020102020204" pitchFamily="34" charset="0"/>
                          <a:cs typeface="Arial" panose="020B0604020202020204" pitchFamily="34" charset="0"/>
                        </a:rPr>
                        <a:t>59,727</a:t>
                      </a:r>
                      <a:endParaRPr lang="en-US" sz="1800" b="1" dirty="0">
                        <a:solidFill>
                          <a:srgbClr val="1C81FB"/>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rgbClr val="0070C0"/>
                          </a:solidFill>
                          <a:effectLst/>
                          <a:latin typeface="Arial Black" panose="020B0A04020102020204" pitchFamily="34" charset="0"/>
                          <a:cs typeface="Arial" panose="020B0604020202020204" pitchFamily="34" charset="0"/>
                        </a:rPr>
                        <a:t>  </a:t>
                      </a:r>
                      <a:r>
                        <a:rPr lang="en-US" sz="1800" b="1" dirty="0">
                          <a:solidFill>
                            <a:srgbClr val="1C81FB"/>
                          </a:solidFill>
                          <a:effectLst/>
                          <a:latin typeface="Arial Black" panose="020B0A04020102020204" pitchFamily="34" charset="0"/>
                          <a:cs typeface="Arial" panose="020B0604020202020204" pitchFamily="34" charset="0"/>
                        </a:rPr>
                        <a:t>33</a:t>
                      </a:r>
                      <a:endParaRPr lang="en-US" sz="1800" b="1" dirty="0">
                        <a:solidFill>
                          <a:srgbClr val="1C81FB"/>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rgbClr val="1C81FB"/>
                          </a:solidFill>
                          <a:effectLst/>
                          <a:latin typeface="Arial Black" panose="020B0A04020102020204" pitchFamily="34" charset="0"/>
                          <a:cs typeface="Arial" panose="020B0604020202020204" pitchFamily="34" charset="0"/>
                        </a:rPr>
                        <a:t>11,392</a:t>
                      </a:r>
                      <a:endParaRPr lang="en-US" sz="1800" b="1" dirty="0">
                        <a:solidFill>
                          <a:srgbClr val="1C81FB"/>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479BF26C-54B7-E36C-CF6C-A4CD4A969900}"/>
              </a:ext>
            </a:extLst>
          </p:cNvPr>
          <p:cNvSpPr txBox="1"/>
          <p:nvPr/>
        </p:nvSpPr>
        <p:spPr>
          <a:xfrm>
            <a:off x="231345" y="3929690"/>
            <a:ext cx="8545527" cy="5539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79646">
                    <a:lumMod val="75000"/>
                  </a:srgbClr>
                </a:solidFill>
                <a:effectLst/>
                <a:uLnTx/>
                <a:uFillTx/>
                <a:latin typeface="Arial" panose="020B0604020202020204" pitchFamily="34" charset="0"/>
                <a:ea typeface="+mn-ea"/>
                <a:cs typeface="Arial" panose="020B0604020202020204" pitchFamily="34" charset="0"/>
              </a:rPr>
              <a:t>* Just before the COVID-19 Pandemic shut-down of all in-person meetings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25297163-8178-26D2-F526-23D67F620972}"/>
              </a:ext>
            </a:extLst>
          </p:cNvPr>
          <p:cNvSpPr txBox="1"/>
          <p:nvPr/>
        </p:nvSpPr>
        <p:spPr>
          <a:xfrm>
            <a:off x="162184" y="4181125"/>
            <a:ext cx="8740656" cy="2062103"/>
          </a:xfrm>
          <a:prstGeom prst="rect">
            <a:avLst/>
          </a:prstGeom>
          <a:noFill/>
        </p:spPr>
        <p:txBody>
          <a:bodyPr wrap="square" rtlCol="0">
            <a:spAutoFit/>
          </a:bodyPr>
          <a:lstStyle/>
          <a:p>
            <a:pPr marL="115888" marR="0" lvl="0" indent="-1158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Positive upward or    Negative downward trend since 18 August 2026; Clubs Units </a:t>
            </a:r>
            <a:r>
              <a:rPr kumimoji="0" lang="en-US"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minus 3</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Posts Units </a:t>
            </a:r>
            <a:r>
              <a:rPr kumimoji="0" lang="en-US" sz="1400" b="1" i="0" u="none" strike="noStrike" kern="1200" cap="none" spc="0" normalizeH="0" baseline="0" noProof="0" dirty="0">
                <a:ln>
                  <a:noFill/>
                </a:ln>
                <a:solidFill>
                  <a:srgbClr val="1FC77F"/>
                </a:solidFill>
                <a:effectLst/>
                <a:uLnTx/>
                <a:uFillTx/>
                <a:latin typeface="Arial" panose="020B0604020202020204" pitchFamily="34" charset="0"/>
                <a:ea typeface="+mn-ea"/>
                <a:cs typeface="Arial" panose="020B0604020202020204" pitchFamily="34" charset="0"/>
              </a:rPr>
              <a:t>plus 16</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Club Youth Membership </a:t>
            </a:r>
            <a:r>
              <a:rPr kumimoji="0" lang="en-US" sz="1400" b="1" i="0" u="none" strike="noStrike" kern="1200" cap="none" spc="0" normalizeH="0" baseline="0" noProof="0" dirty="0">
                <a:ln>
                  <a:noFill/>
                </a:ln>
                <a:solidFill>
                  <a:srgbClr val="1FC77F"/>
                </a:solidFill>
                <a:effectLst/>
                <a:uLnTx/>
                <a:uFillTx/>
                <a:latin typeface="Arial" panose="020B0604020202020204" pitchFamily="34" charset="0"/>
                <a:ea typeface="+mn-ea"/>
                <a:cs typeface="Arial" panose="020B0604020202020204" pitchFamily="34" charset="0"/>
              </a:rPr>
              <a:t>plus 235</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Post Youth Membership </a:t>
            </a:r>
            <a:r>
              <a:rPr kumimoji="0" lang="en-US" sz="1400" b="1" i="0" u="none" strike="noStrike" kern="1200" cap="none" spc="0" normalizeH="0" baseline="0" noProof="0" dirty="0">
                <a:ln>
                  <a:noFill/>
                </a:ln>
                <a:solidFill>
                  <a:srgbClr val="1FC77F"/>
                </a:solidFill>
                <a:effectLst/>
                <a:uLnTx/>
                <a:uFillTx/>
                <a:latin typeface="Arial" panose="020B0604020202020204" pitchFamily="34" charset="0"/>
                <a:ea typeface="+mn-ea"/>
                <a:cs typeface="Arial" panose="020B0604020202020204" pitchFamily="34" charset="0"/>
              </a:rPr>
              <a:t>plus 915</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Clubs Adult Membership </a:t>
            </a:r>
            <a:r>
              <a:rPr kumimoji="0" lang="en-US"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minus 4 </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and Post Adult Membership </a:t>
            </a:r>
            <a:r>
              <a:rPr kumimoji="0" lang="en-US" sz="1400" b="1" i="0" u="none" strike="noStrike" kern="1200" cap="none" spc="0" normalizeH="0" baseline="0" noProof="0" dirty="0">
                <a:ln>
                  <a:noFill/>
                </a:ln>
                <a:solidFill>
                  <a:srgbClr val="1FC77F"/>
                </a:solidFill>
                <a:effectLst/>
                <a:uLnTx/>
                <a:uFillTx/>
                <a:latin typeface="Arial" panose="020B0604020202020204" pitchFamily="34" charset="0"/>
                <a:ea typeface="+mn-ea"/>
                <a:cs typeface="Arial" panose="020B0604020202020204" pitchFamily="34" charset="0"/>
              </a:rPr>
              <a:t>plus 100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115888" marR="0" lvl="0" indent="-1158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(On 22 September 2026, </a:t>
            </a:r>
            <a:r>
              <a:rPr kumimoji="0" lang="en-US" sz="1400" b="1"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rPr>
              <a:t>Jeff Schweiger shows a combined club &amp; post youth membership of 24,187 in 1490 units, </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while, on 24 September 2026,</a:t>
            </a:r>
            <a:r>
              <a:rPr kumimoji="0" lang="en-US" sz="1400" b="1"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rPr>
              <a:t> Carlos Coronado’s </a:t>
            </a:r>
            <a:r>
              <a:rPr kumimoji="0" lang="en-US" sz="1400" b="1" i="0" u="none" strike="noStrike" kern="1200" cap="none" spc="0" normalizeH="0" baseline="0" noProof="0" dirty="0" err="1">
                <a:ln>
                  <a:noFill/>
                </a:ln>
                <a:solidFill>
                  <a:srgbClr val="FFC000"/>
                </a:solidFill>
                <a:effectLst/>
                <a:uLnTx/>
                <a:uFillTx/>
                <a:latin typeface="Arial" panose="020B0604020202020204" pitchFamily="34" charset="0"/>
                <a:ea typeface="+mn-ea"/>
                <a:cs typeface="Arial" panose="020B0604020202020204" pitchFamily="34" charset="0"/>
              </a:rPr>
              <a:t>MyBSA</a:t>
            </a:r>
            <a:r>
              <a:rPr kumimoji="0" lang="en-US" sz="1400" b="1"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rPr>
              <a:t> shows 26,560 youth members in 1487 units??!! </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Jeff &amp; Carlos are using different data-base reports as their membership info source. We are still investigating why there is this significant difference between these two reports)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endParaRPr>
          </a:p>
        </p:txBody>
      </p:sp>
      <p:sp>
        <p:nvSpPr>
          <p:cNvPr id="20" name="Up Arrow 19">
            <a:extLst>
              <a:ext uri="{FF2B5EF4-FFF2-40B4-BE49-F238E27FC236}">
                <a16:creationId xmlns:a16="http://schemas.microsoft.com/office/drawing/2014/main" id="{AFDB1933-C360-23F5-EBE0-E44FAB1381B2}"/>
              </a:ext>
            </a:extLst>
          </p:cNvPr>
          <p:cNvSpPr/>
          <p:nvPr/>
        </p:nvSpPr>
        <p:spPr>
          <a:xfrm rot="10800000" flipV="1">
            <a:off x="8822646" y="3037388"/>
            <a:ext cx="185057" cy="219928"/>
          </a:xfrm>
          <a:prstGeom prst="upArrow">
            <a:avLst/>
          </a:prstGeom>
          <a:solidFill>
            <a:srgbClr val="00B05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C81FB"/>
              </a:solidFill>
              <a:effectLst/>
              <a:uLnTx/>
              <a:uFillTx/>
              <a:latin typeface="Calibri"/>
              <a:ea typeface="+mn-ea"/>
              <a:cs typeface="+mn-cs"/>
            </a:endParaRPr>
          </a:p>
        </p:txBody>
      </p:sp>
      <p:sp>
        <p:nvSpPr>
          <p:cNvPr id="21" name="Up Arrow 19">
            <a:extLst>
              <a:ext uri="{FF2B5EF4-FFF2-40B4-BE49-F238E27FC236}">
                <a16:creationId xmlns:a16="http://schemas.microsoft.com/office/drawing/2014/main" id="{4C660AF9-BE4C-96F6-215B-2B8E49E90092}"/>
              </a:ext>
            </a:extLst>
          </p:cNvPr>
          <p:cNvSpPr/>
          <p:nvPr/>
        </p:nvSpPr>
        <p:spPr>
          <a:xfrm flipV="1">
            <a:off x="2225521" y="4247082"/>
            <a:ext cx="185057" cy="219928"/>
          </a:xfrm>
          <a:prstGeom prst="upArrow">
            <a:avLst/>
          </a:prstGeom>
          <a:solidFill>
            <a:srgbClr val="C000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81FB"/>
                </a:solidFill>
                <a:effectLst/>
                <a:uLnTx/>
                <a:uFillTx/>
                <a:latin typeface="Calibri"/>
                <a:ea typeface="+mn-ea"/>
                <a:cs typeface="+mn-cs"/>
              </a:rPr>
              <a:t> </a:t>
            </a:r>
          </a:p>
        </p:txBody>
      </p:sp>
      <p:sp>
        <p:nvSpPr>
          <p:cNvPr id="6" name="Up Arrow 19">
            <a:extLst>
              <a:ext uri="{FF2B5EF4-FFF2-40B4-BE49-F238E27FC236}">
                <a16:creationId xmlns:a16="http://schemas.microsoft.com/office/drawing/2014/main" id="{AC122AE1-25F5-CBAC-C1B5-9CA70592E6CD}"/>
              </a:ext>
            </a:extLst>
          </p:cNvPr>
          <p:cNvSpPr/>
          <p:nvPr/>
        </p:nvSpPr>
        <p:spPr>
          <a:xfrm rot="10800000" flipV="1">
            <a:off x="429881" y="4208600"/>
            <a:ext cx="185057" cy="219928"/>
          </a:xfrm>
          <a:prstGeom prst="upArrow">
            <a:avLst/>
          </a:prstGeom>
          <a:solidFill>
            <a:srgbClr val="00B05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50"/>
              </a:solidFill>
              <a:effectLst/>
              <a:uLnTx/>
              <a:uFillTx/>
              <a:latin typeface="Calibri"/>
              <a:ea typeface="+mn-ea"/>
              <a:cs typeface="+mn-cs"/>
            </a:endParaRPr>
          </a:p>
        </p:txBody>
      </p:sp>
      <p:sp>
        <p:nvSpPr>
          <p:cNvPr id="13" name="Up Arrow 19">
            <a:extLst>
              <a:ext uri="{FF2B5EF4-FFF2-40B4-BE49-F238E27FC236}">
                <a16:creationId xmlns:a16="http://schemas.microsoft.com/office/drawing/2014/main" id="{6FED4BB2-9E97-993E-7F23-C935F8DEF37F}"/>
              </a:ext>
            </a:extLst>
          </p:cNvPr>
          <p:cNvSpPr/>
          <p:nvPr/>
        </p:nvSpPr>
        <p:spPr>
          <a:xfrm rot="10800000" flipV="1">
            <a:off x="5108553" y="3026209"/>
            <a:ext cx="185057" cy="219928"/>
          </a:xfrm>
          <a:prstGeom prst="upArrow">
            <a:avLst/>
          </a:prstGeom>
          <a:solidFill>
            <a:srgbClr val="1FC77F"/>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FC77F"/>
              </a:solidFill>
              <a:effectLst/>
              <a:uLnTx/>
              <a:uFillTx/>
              <a:latin typeface="Calibri"/>
              <a:ea typeface="+mn-ea"/>
              <a:cs typeface="+mn-cs"/>
            </a:endParaRPr>
          </a:p>
        </p:txBody>
      </p:sp>
      <p:sp>
        <p:nvSpPr>
          <p:cNvPr id="14" name="Up Arrow 19">
            <a:extLst>
              <a:ext uri="{FF2B5EF4-FFF2-40B4-BE49-F238E27FC236}">
                <a16:creationId xmlns:a16="http://schemas.microsoft.com/office/drawing/2014/main" id="{7EDC8B4F-C48A-5280-A70E-5A138516B68D}"/>
              </a:ext>
            </a:extLst>
          </p:cNvPr>
          <p:cNvSpPr/>
          <p:nvPr/>
        </p:nvSpPr>
        <p:spPr>
          <a:xfrm flipV="1">
            <a:off x="2255295" y="3017243"/>
            <a:ext cx="185057" cy="219928"/>
          </a:xfrm>
          <a:prstGeom prst="upArrow">
            <a:avLst/>
          </a:prstGeom>
          <a:solidFill>
            <a:srgbClr val="C000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C81FB"/>
              </a:solidFill>
              <a:effectLst/>
              <a:uLnTx/>
              <a:uFillTx/>
              <a:latin typeface="Calibri"/>
              <a:ea typeface="+mn-ea"/>
              <a:cs typeface="+mn-cs"/>
            </a:endParaRPr>
          </a:p>
        </p:txBody>
      </p:sp>
      <p:sp>
        <p:nvSpPr>
          <p:cNvPr id="15" name="Up Arrow 19">
            <a:extLst>
              <a:ext uri="{FF2B5EF4-FFF2-40B4-BE49-F238E27FC236}">
                <a16:creationId xmlns:a16="http://schemas.microsoft.com/office/drawing/2014/main" id="{5F1526EF-6D85-1855-A30E-7531A34A89F5}"/>
              </a:ext>
            </a:extLst>
          </p:cNvPr>
          <p:cNvSpPr/>
          <p:nvPr/>
        </p:nvSpPr>
        <p:spPr>
          <a:xfrm rot="10800000" flipV="1">
            <a:off x="3665335" y="3040418"/>
            <a:ext cx="185057" cy="219928"/>
          </a:xfrm>
          <a:prstGeom prst="upArrow">
            <a:avLst/>
          </a:prstGeom>
          <a:solidFill>
            <a:srgbClr val="00B05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C81FB"/>
              </a:solidFill>
              <a:effectLst/>
              <a:uLnTx/>
              <a:uFillTx/>
              <a:latin typeface="Calibri"/>
              <a:ea typeface="+mn-ea"/>
              <a:cs typeface="+mn-cs"/>
            </a:endParaRPr>
          </a:p>
        </p:txBody>
      </p:sp>
      <p:sp>
        <p:nvSpPr>
          <p:cNvPr id="17" name="Up Arrow 19">
            <a:extLst>
              <a:ext uri="{FF2B5EF4-FFF2-40B4-BE49-F238E27FC236}">
                <a16:creationId xmlns:a16="http://schemas.microsoft.com/office/drawing/2014/main" id="{397323A0-09FD-80DE-EC5F-1E00B6519644}"/>
              </a:ext>
            </a:extLst>
          </p:cNvPr>
          <p:cNvSpPr/>
          <p:nvPr/>
        </p:nvSpPr>
        <p:spPr>
          <a:xfrm rot="10800000" flipV="1">
            <a:off x="6472102" y="3040418"/>
            <a:ext cx="185057" cy="219928"/>
          </a:xfrm>
          <a:prstGeom prst="upArrow">
            <a:avLst/>
          </a:prstGeom>
          <a:solidFill>
            <a:srgbClr val="1FC77F"/>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C81FB"/>
              </a:solidFill>
              <a:effectLst/>
              <a:uLnTx/>
              <a:uFillTx/>
              <a:latin typeface="Calibri"/>
              <a:ea typeface="+mn-ea"/>
              <a:cs typeface="+mn-cs"/>
            </a:endParaRPr>
          </a:p>
        </p:txBody>
      </p:sp>
      <p:sp>
        <p:nvSpPr>
          <p:cNvPr id="18" name="Up Arrow 19">
            <a:extLst>
              <a:ext uri="{FF2B5EF4-FFF2-40B4-BE49-F238E27FC236}">
                <a16:creationId xmlns:a16="http://schemas.microsoft.com/office/drawing/2014/main" id="{6B5243E6-C2B3-72D9-10A7-00599DD90B88}"/>
              </a:ext>
            </a:extLst>
          </p:cNvPr>
          <p:cNvSpPr/>
          <p:nvPr/>
        </p:nvSpPr>
        <p:spPr>
          <a:xfrm flipV="1">
            <a:off x="7519451" y="3026210"/>
            <a:ext cx="185057" cy="219928"/>
          </a:xfrm>
          <a:prstGeom prst="upArrow">
            <a:avLst/>
          </a:prstGeom>
          <a:solidFill>
            <a:srgbClr val="C000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C81FB"/>
              </a:solidFill>
              <a:effectLst/>
              <a:uLnTx/>
              <a:uFillTx/>
              <a:latin typeface="Calibri"/>
              <a:ea typeface="+mn-ea"/>
              <a:cs typeface="+mn-cs"/>
            </a:endParaRPr>
          </a:p>
        </p:txBody>
      </p:sp>
    </p:spTree>
    <p:extLst>
      <p:ext uri="{BB962C8B-B14F-4D97-AF65-F5344CB8AC3E}">
        <p14:creationId xmlns:p14="http://schemas.microsoft.com/office/powerpoint/2010/main" val="2910950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445F4-7F1B-343D-D743-78FADBA319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79D49-9859-FD33-B3BF-F3C2DE9E35AF}"/>
              </a:ext>
            </a:extLst>
          </p:cNvPr>
          <p:cNvSpPr>
            <a:spLocks noGrp="1"/>
          </p:cNvSpPr>
          <p:nvPr>
            <p:ph type="title"/>
          </p:nvPr>
        </p:nvSpPr>
        <p:spPr>
          <a:xfrm>
            <a:off x="119743" y="16779"/>
            <a:ext cx="8697685" cy="1325563"/>
          </a:xfrm>
        </p:spPr>
        <p:txBody>
          <a:bodyPr>
            <a:normAutofit/>
          </a:bodyPr>
          <a:lstStyle/>
          <a:p>
            <a:r>
              <a:rPr lang="en-US" sz="2800" b="1" dirty="0">
                <a:latin typeface="Arial" panose="020B0604020202020204" pitchFamily="34" charset="0"/>
                <a:cs typeface="Arial" panose="020B0604020202020204" pitchFamily="34" charset="0"/>
              </a:rPr>
              <a:t>Exploring Participants as of 22 September 2026</a:t>
            </a:r>
            <a:endParaRPr lang="en-US" sz="2800" b="1" dirty="0">
              <a:solidFill>
                <a:srgbClr val="C00000"/>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74C92A6-4D2F-BA41-12D3-59EEC9756AF7}"/>
              </a:ext>
            </a:extLst>
          </p:cNvPr>
          <p:cNvSpPr>
            <a:spLocks noChangeArrowheads="1"/>
          </p:cNvSpPr>
          <p:nvPr/>
        </p:nvSpPr>
        <p:spPr bwMode="auto">
          <a:xfrm>
            <a:off x="718457" y="922233"/>
            <a:ext cx="7554686" cy="5705408"/>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Clubs/Posts = 1,490 </a:t>
            </a:r>
            <a:r>
              <a:rPr kumimoji="0" lang="en-US" sz="14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(+13) </a:t>
            </a:r>
            <a:r>
              <a:rPr kumimoji="0" lang="en-US" sz="14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Youth = 24,042 </a:t>
            </a:r>
            <a:r>
              <a:rPr kumimoji="0" lang="en-US" sz="14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(+1150) </a:t>
            </a:r>
            <a:r>
              <a:rPr kumimoji="0" lang="en-US" sz="14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Adults = 8,374 </a:t>
            </a:r>
            <a:r>
              <a:rPr kumimoji="0" lang="en-US" sz="14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(+118)</a:t>
            </a:r>
            <a:endParaRPr kumimoji="0" lang="en-US" sz="60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Career Area</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35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Units</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35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Youth</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35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Adults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Aquatics			         1		  54</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Arts &amp; Humanities 		         3 	                 33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39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(+2)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Aviation			       49</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641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(+10)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332</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(-3)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Business			       10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436</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(-2)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47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Communications		         4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119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(-2)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Crisis Chaplaincy    		         1		     6		   6</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Education			       36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1011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(+8)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215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(-5)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Engineering &amp; Technology	       24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692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(+104)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137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(+5)</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Explorer Clubs		     160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(-2)         </a:t>
            </a:r>
            <a:r>
              <a:rPr kumimoji="0" lang="en-US" sz="135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3,440</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 (+235)         </a:t>
            </a:r>
            <a:r>
              <a:rPr kumimoji="0" lang="en-US" sz="135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671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(-4)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Fire/Emergency Services                403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(+11)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4,634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(+421)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2,255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(+80)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General Interest 		        56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(-2)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2,795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(-153)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316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(-22)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Health Care			        61</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(+2)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1,706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(+33)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309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(+16)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Law Enforcement		      553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(-3)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6,080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(+113)</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3,259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(-19)</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Law / Gov’t / Public Service              70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(+1)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1,134</a:t>
            </a:r>
            <a:r>
              <a:rPr kumimoji="0" lang="en-US" sz="13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(-229)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422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(-8)</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Science			        10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649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54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(+6)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Skilled Trades		      	        15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143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(+4)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82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(-1)         </a:t>
            </a:r>
          </a:p>
          <a:p>
            <a:pPr marL="228600" marR="0" lvl="0"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 Services		          3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110                      16</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p>
          <a:p>
            <a:pPr marL="228600" marR="0" lvl="0" indent="-2286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STEM		                        9                   158</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(+7)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66</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(+3)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 Special Interest Selected	        22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(+4)</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t>    </a:t>
            </a:r>
            <a:r>
              <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341 </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(+234)        </a:t>
            </a:r>
            <a:r>
              <a:rPr kumimoji="0" lang="en-US" sz="1350" b="1" i="0" u="none" strike="noStrike" kern="1200" cap="none" spc="0" normalizeH="0" baseline="0" noProof="0" dirty="0">
                <a:ln>
                  <a:noFill/>
                </a:ln>
                <a:solidFill>
                  <a:srgbClr val="231950"/>
                </a:solidFill>
                <a:effectLst/>
                <a:uLnTx/>
                <a:uFillTx/>
                <a:latin typeface="Arial" panose="020B0604020202020204" pitchFamily="34" charset="0"/>
                <a:ea typeface="+mn-ea"/>
                <a:cs typeface="Arial" panose="020B0604020202020204" pitchFamily="34" charset="0"/>
              </a:rPr>
              <a:t>124</a:t>
            </a:r>
            <a:r>
              <a:rPr kumimoji="0" lang="en-US" sz="1350" b="1" i="0" u="none" strike="noStrike" kern="1200" cap="none" spc="0" normalizeH="0" baseline="0" noProof="0" dirty="0">
                <a:ln>
                  <a:noFill/>
                </a:ln>
                <a:solidFill>
                  <a:srgbClr val="1C81FB"/>
                </a:solidFill>
                <a:effectLst/>
                <a:uLnTx/>
                <a:uFillTx/>
                <a:latin typeface="Arial" panose="020B0604020202020204" pitchFamily="34" charset="0"/>
                <a:ea typeface="+mn-ea"/>
                <a:cs typeface="Arial" panose="020B0604020202020204" pitchFamily="34" charset="0"/>
              </a:rPr>
              <a:t> (+23)</a:t>
            </a:r>
            <a:endPar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NOTE: Numbers in parentheses are changes since 19 August 2026. Jeff Schweiger, National Exploring Membership &amp; Retention Lead, observed that </a:t>
            </a:r>
            <a:r>
              <a:rPr kumimoji="0" lang="en-US" sz="135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currently 115 clubs do not reflect “0999” special interest code (SIC) </a:t>
            </a:r>
            <a:r>
              <a:rPr kumimoji="0" lang="en-US" sz="135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which will require each of these clubs’ council registrar to correct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75"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3" name="Slide Number Placeholder 2">
            <a:extLst>
              <a:ext uri="{FF2B5EF4-FFF2-40B4-BE49-F238E27FC236}">
                <a16:creationId xmlns:a16="http://schemas.microsoft.com/office/drawing/2014/main" id="{5B16E404-B534-4579-8EC5-CC6FB4B9AC0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383098-F627-5B4F-9D1B-3166CCBD3A8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01147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69F69-7379-975A-EA63-F8C5E346FC4A}"/>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65B11E56-3B54-0D4E-9006-337E65F5D1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a:extLst>
              <a:ext uri="{FF2B5EF4-FFF2-40B4-BE49-F238E27FC236}">
                <a16:creationId xmlns:a16="http://schemas.microsoft.com/office/drawing/2014/main" id="{50E71768-C23A-D16B-2CCB-4E594F347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8606DCEC-C97D-554B-C42E-03A76CE0522D}"/>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E33BB97-8916-5081-0F1F-A066F384A65C}"/>
              </a:ext>
            </a:extLst>
          </p:cNvPr>
          <p:cNvSpPr>
            <a:spLocks noGrp="1"/>
          </p:cNvSpPr>
          <p:nvPr>
            <p:ph type="ctrTitle"/>
          </p:nvPr>
        </p:nvSpPr>
        <p:spPr>
          <a:xfrm>
            <a:off x="228600" y="856794"/>
            <a:ext cx="8632371" cy="2376262"/>
          </a:xfrm>
        </p:spPr>
        <p:txBody>
          <a:bodyPr>
            <a:normAutofit/>
          </a:bodyPr>
          <a:lstStyle/>
          <a:p>
            <a:r>
              <a:rPr lang="en-US" sz="3600" b="1" dirty="0">
                <a:solidFill>
                  <a:srgbClr val="1FC77F"/>
                </a:solidFill>
                <a:latin typeface="Arial Black" panose="020B0A04020102020204" pitchFamily="34" charset="0"/>
                <a:cs typeface="Arial" panose="020B0604020202020204" pitchFamily="34" charset="0"/>
              </a:rPr>
              <a:t>National Exploring Program Commissioner Comments</a:t>
            </a:r>
          </a:p>
        </p:txBody>
      </p:sp>
      <p:sp>
        <p:nvSpPr>
          <p:cNvPr id="3" name="TextBox 2">
            <a:extLst>
              <a:ext uri="{FF2B5EF4-FFF2-40B4-BE49-F238E27FC236}">
                <a16:creationId xmlns:a16="http://schemas.microsoft.com/office/drawing/2014/main" id="{F6BD6762-C49E-2E1B-9437-5289BABC377C}"/>
              </a:ext>
            </a:extLst>
          </p:cNvPr>
          <p:cNvSpPr txBox="1"/>
          <p:nvPr/>
        </p:nvSpPr>
        <p:spPr>
          <a:xfrm>
            <a:off x="881742" y="3952804"/>
            <a:ext cx="7195458" cy="646331"/>
          </a:xfrm>
          <a:prstGeom prst="rect">
            <a:avLst/>
          </a:prstGeom>
          <a:noFill/>
        </p:spPr>
        <p:txBody>
          <a:bodyPr wrap="square" rtlCol="0">
            <a:spAutoFit/>
          </a:bodyPr>
          <a:lstStyle/>
          <a:p>
            <a:pPr algn="ctr"/>
            <a:r>
              <a:rPr lang="en-US" sz="3600" dirty="0">
                <a:solidFill>
                  <a:srgbClr val="FFFF00"/>
                </a:solidFill>
                <a:latin typeface="Arial Black" panose="020B0A04020102020204" pitchFamily="34" charset="0"/>
              </a:rPr>
              <a:t>Richard (Dick) Davies</a:t>
            </a:r>
          </a:p>
        </p:txBody>
      </p:sp>
    </p:spTree>
    <p:extLst>
      <p:ext uri="{BB962C8B-B14F-4D97-AF65-F5344CB8AC3E}">
        <p14:creationId xmlns:p14="http://schemas.microsoft.com/office/powerpoint/2010/main" val="4013650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sp>
        <p:nvSpPr>
          <p:cNvPr id="2" name="Title 1"/>
          <p:cNvSpPr>
            <a:spLocks noGrp="1"/>
          </p:cNvSpPr>
          <p:nvPr>
            <p:ph type="ctrTitle"/>
          </p:nvPr>
        </p:nvSpPr>
        <p:spPr>
          <a:xfrm>
            <a:off x="378244" y="188504"/>
            <a:ext cx="8409746" cy="642970"/>
          </a:xfrm>
        </p:spPr>
        <p:txBody>
          <a:bodyPr>
            <a:normAutofit/>
          </a:bodyPr>
          <a:lstStyle/>
          <a:p>
            <a:pPr algn="l"/>
            <a:r>
              <a:rPr lang="en-US" sz="2400" dirty="0">
                <a:solidFill>
                  <a:srgbClr val="1FC77F"/>
                </a:solidFill>
                <a:latin typeface="Arial Black"/>
                <a:cs typeface="Arial Black"/>
              </a:rPr>
              <a:t>National Exploring Program Commissioner</a:t>
            </a: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367126" y="814695"/>
            <a:ext cx="8409746" cy="7509748"/>
          </a:xfrm>
          <a:prstGeom prst="rect">
            <a:avLst/>
          </a:prstGeom>
        </p:spPr>
        <p:txBody>
          <a:bodyPr wrap="square">
            <a:spAutoFit/>
          </a:bodyPr>
          <a:lstStyle/>
          <a:p>
            <a:r>
              <a:rPr lang="en-US" sz="3200" b="1" dirty="0">
                <a:solidFill>
                  <a:schemeClr val="accent6">
                    <a:lumMod val="75000"/>
                  </a:schemeClr>
                </a:solidFill>
                <a:latin typeface="Arial" panose="020B0604020202020204" pitchFamily="34" charset="0"/>
                <a:cs typeface="Arial" panose="020B0604020202020204" pitchFamily="34" charset="0"/>
              </a:rPr>
              <a:t>Richard (Dick) Davies</a:t>
            </a:r>
          </a:p>
          <a:p>
            <a:pPr marL="342900" indent="-34290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Richard.davies.nyc@gmail.com</a:t>
            </a:r>
          </a:p>
          <a:p>
            <a:pPr marL="342900" indent="-34290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(914) 327-7430</a:t>
            </a:r>
          </a:p>
          <a:p>
            <a:endParaRPr lang="en-US" sz="800" b="1" dirty="0">
              <a:solidFill>
                <a:srgbClr val="FFFF00"/>
              </a:solidFill>
              <a:latin typeface="Arial" panose="020B0604020202020204" pitchFamily="34" charset="0"/>
              <a:cs typeface="Arial" panose="020B0604020202020204" pitchFamily="34" charset="0"/>
            </a:endParaRPr>
          </a:p>
          <a:p>
            <a:r>
              <a:rPr lang="en-US" sz="1600" b="1" dirty="0">
                <a:solidFill>
                  <a:srgbClr val="FFFF00"/>
                </a:solidFill>
                <a:latin typeface="Arial" panose="020B0604020202020204" pitchFamily="34" charset="0"/>
                <a:cs typeface="Arial" panose="020B0604020202020204" pitchFamily="34" charset="0"/>
              </a:rPr>
              <a:t>Recent Scouting History</a:t>
            </a:r>
            <a:endParaRPr lang="en-US" sz="1400" b="1" dirty="0">
              <a:solidFill>
                <a:srgbClr val="FFFF00"/>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Interim Scout Executive for two years Greater New York Councils ~ 2021 – 2022</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Stepped down as Council Commissioner to take role</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Formerly VP – Membership, VP – </a:t>
            </a:r>
            <a:r>
              <a:rPr lang="en-US" sz="1400" b="1" dirty="0" err="1">
                <a:solidFill>
                  <a:srgbClr val="FFFF00"/>
                </a:solidFill>
                <a:latin typeface="Arial" panose="020B0604020202020204" pitchFamily="34" charset="0"/>
                <a:cs typeface="Arial" panose="020B0604020202020204" pitchFamily="34" charset="0"/>
              </a:rPr>
              <a:t>Scoutreach</a:t>
            </a:r>
            <a:r>
              <a:rPr lang="en-US" sz="1400" b="1" dirty="0">
                <a:solidFill>
                  <a:srgbClr val="FFFF00"/>
                </a:solidFill>
                <a:latin typeface="Arial" panose="020B0604020202020204" pitchFamily="34" charset="0"/>
                <a:cs typeface="Arial" panose="020B0604020202020204" pitchFamily="34" charset="0"/>
              </a:rPr>
              <a:t> and Manhattan Borough President</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Eagle Scout from Wisconsin</a:t>
            </a:r>
          </a:p>
          <a:p>
            <a:r>
              <a:rPr lang="en-US" sz="800" dirty="0">
                <a:solidFill>
                  <a:srgbClr val="FFFF00"/>
                </a:solidFill>
                <a:latin typeface="Arial" panose="020B0604020202020204" pitchFamily="34" charset="0"/>
                <a:cs typeface="Arial" panose="020B0604020202020204" pitchFamily="34" charset="0"/>
              </a:rPr>
              <a:t> </a:t>
            </a:r>
          </a:p>
          <a:p>
            <a:r>
              <a:rPr lang="en-US" sz="1600" b="1" dirty="0">
                <a:solidFill>
                  <a:srgbClr val="FFFF00"/>
                </a:solidFill>
                <a:latin typeface="Arial" panose="020B0604020202020204" pitchFamily="34" charset="0"/>
                <a:cs typeface="Arial" panose="020B0604020202020204" pitchFamily="34" charset="0"/>
              </a:rPr>
              <a:t>Exploring History</a:t>
            </a:r>
            <a:endParaRPr lang="en-US" sz="1200" dirty="0">
              <a:solidFill>
                <a:srgbClr val="FFFF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Exploring Chair, National Commissioner Service Team ~ Nov 2022 – TBD</a:t>
            </a:r>
          </a:p>
          <a:p>
            <a:pPr marL="171450" indent="-1714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National Exploring Program Commissioner, National LFL Executive Board ~ Nov 2022 -TBD</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Area and Northeast Regional Exploring Chair and Board Member ~ 2018 – 2021 </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Exploring Committee ~ 1976 – 1979</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Explorer President ~ 1976-77; Youth Member of National Executive Board</a:t>
            </a:r>
          </a:p>
          <a:p>
            <a:r>
              <a:rPr lang="en-US" sz="800" dirty="0">
                <a:solidFill>
                  <a:srgbClr val="FFFF00"/>
                </a:solidFill>
                <a:latin typeface="Arial" panose="020B0604020202020204" pitchFamily="34" charset="0"/>
                <a:cs typeface="Arial" panose="020B0604020202020204" pitchFamily="34" charset="0"/>
              </a:rPr>
              <a:t> </a:t>
            </a:r>
          </a:p>
          <a:p>
            <a:r>
              <a:rPr lang="en-US" sz="1600" b="1" dirty="0">
                <a:solidFill>
                  <a:srgbClr val="FFFF00"/>
                </a:solidFill>
                <a:latin typeface="Arial" panose="020B0604020202020204" pitchFamily="34" charset="0"/>
                <a:cs typeface="Arial" panose="020B0604020202020204" pitchFamily="34" charset="0"/>
              </a:rPr>
              <a:t>Professional Career</a:t>
            </a:r>
            <a:endParaRPr lang="en-US" sz="1200" dirty="0">
              <a:solidFill>
                <a:srgbClr val="FFFF00"/>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Since 2016, angel investor and advisory board member for start-up companies</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Consultant to investment management industry</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Most of career on business side of investment management industry (business unit management, client and product development) with Alliance Bernstein and Russell investments</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Last ten years through 2016 working with largest 401k and other defined contribution plans around the world.</a:t>
            </a:r>
          </a:p>
          <a:p>
            <a:endParaRPr lang="en-US" sz="2000" b="1" dirty="0">
              <a:solidFill>
                <a:srgbClr val="FFFF00"/>
              </a:solidFill>
              <a:latin typeface="Arial" panose="020B0604020202020204" pitchFamily="34" charset="0"/>
              <a:cs typeface="Arial" panose="020B0604020202020204" pitchFamily="34" charset="0"/>
            </a:endParaRPr>
          </a:p>
          <a:p>
            <a:endParaRPr lang="en-US" sz="20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endParaRPr lang="en-US" sz="2200" b="1" dirty="0">
              <a:solidFill>
                <a:schemeClr val="bg1"/>
              </a:solidFill>
              <a:latin typeface="Arial" panose="020B0604020202020204" pitchFamily="34" charset="0"/>
              <a:ea typeface="Calibri" panose="020F0502020204030204" pitchFamily="34" charset="0"/>
              <a:cs typeface="Arial" panose="020B0604020202020204" pitchFamily="34" charset="0"/>
            </a:endParaRPr>
          </a:p>
          <a:p>
            <a:r>
              <a:rPr lang="en-US" sz="2000" b="1" dirty="0">
                <a:solidFill>
                  <a:schemeClr val="bg1"/>
                </a:solidFill>
                <a:latin typeface="Arial" panose="020B0604020202020204" pitchFamily="34" charset="0"/>
                <a:ea typeface="Calibri" panose="020F0502020204030204" pitchFamily="34" charset="0"/>
                <a:cs typeface="Arial" panose="020B0604020202020204" pitchFamily="34" charset="0"/>
              </a:rPr>
              <a:t>                </a:t>
            </a:r>
          </a:p>
        </p:txBody>
      </p:sp>
      <p:pic>
        <p:nvPicPr>
          <p:cNvPr id="4" name="Picture 3">
            <a:extLst>
              <a:ext uri="{FF2B5EF4-FFF2-40B4-BE49-F238E27FC236}">
                <a16:creationId xmlns:a16="http://schemas.microsoft.com/office/drawing/2014/main" id="{0C109FA5-2E8F-9AFB-0C21-0FEDEB24336C}"/>
              </a:ext>
            </a:extLst>
          </p:cNvPr>
          <p:cNvPicPr>
            <a:picLocks noChangeAspect="1"/>
          </p:cNvPicPr>
          <p:nvPr/>
        </p:nvPicPr>
        <p:blipFill>
          <a:blip r:embed="rId4"/>
          <a:stretch>
            <a:fillRect/>
          </a:stretch>
        </p:blipFill>
        <p:spPr>
          <a:xfrm>
            <a:off x="7431111" y="685498"/>
            <a:ext cx="1334645" cy="1366423"/>
          </a:xfrm>
          <a:prstGeom prst="rect">
            <a:avLst/>
          </a:prstGeom>
        </p:spPr>
      </p:pic>
    </p:spTree>
    <p:extLst>
      <p:ext uri="{BB962C8B-B14F-4D97-AF65-F5344CB8AC3E}">
        <p14:creationId xmlns:p14="http://schemas.microsoft.com/office/powerpoint/2010/main" val="4169470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344155" y="454027"/>
            <a:ext cx="8309990" cy="2017029"/>
          </a:xfrm>
        </p:spPr>
        <p:txBody>
          <a:bodyPr>
            <a:normAutofit/>
          </a:bodyPr>
          <a:lstStyle/>
          <a:p>
            <a:r>
              <a:rPr lang="en-US" sz="3600" b="1" dirty="0">
                <a:solidFill>
                  <a:srgbClr val="1FC77F"/>
                </a:solidFill>
                <a:latin typeface="Arial Black" panose="020B0A04020102020204" pitchFamily="34" charset="0"/>
                <a:cs typeface="Arial" panose="020B0604020202020204" pitchFamily="34" charset="0"/>
              </a:rPr>
              <a:t>Marketing &amp; Technology Chair, </a:t>
            </a:r>
            <a:br>
              <a:rPr lang="en-US" sz="3600" b="1" dirty="0">
                <a:solidFill>
                  <a:srgbClr val="1FC77F"/>
                </a:solidFill>
                <a:latin typeface="Arial Black" panose="020B0A04020102020204" pitchFamily="34" charset="0"/>
                <a:cs typeface="Arial" panose="020B0604020202020204" pitchFamily="34" charset="0"/>
              </a:rPr>
            </a:br>
            <a:r>
              <a:rPr lang="en-US" sz="3600" b="1" dirty="0">
                <a:solidFill>
                  <a:srgbClr val="1FC77F"/>
                </a:solidFill>
                <a:latin typeface="Arial Black" panose="020B0A04020102020204" pitchFamily="34" charset="0"/>
                <a:cs typeface="Arial" panose="020B0604020202020204" pitchFamily="34" charset="0"/>
              </a:rPr>
              <a:t>Nat’l LFL Exec Board</a:t>
            </a:r>
            <a:br>
              <a:rPr lang="en-US" sz="3600" b="1" dirty="0">
                <a:solidFill>
                  <a:srgbClr val="1FC77F"/>
                </a:solidFill>
                <a:latin typeface="Arial Black" panose="020B0A04020102020204" pitchFamily="34" charset="0"/>
                <a:cs typeface="Arial" panose="020B0604020202020204" pitchFamily="34" charset="0"/>
              </a:rPr>
            </a:br>
            <a:r>
              <a:rPr lang="en-US" sz="3600" b="1" dirty="0">
                <a:solidFill>
                  <a:srgbClr val="1FC77F"/>
                </a:solidFill>
                <a:latin typeface="Arial Black" panose="020B0A04020102020204" pitchFamily="34" charset="0"/>
                <a:cs typeface="Arial" panose="020B0604020202020204" pitchFamily="34" charset="0"/>
              </a:rPr>
              <a:t>Comments</a:t>
            </a:r>
          </a:p>
        </p:txBody>
      </p:sp>
      <p:sp>
        <p:nvSpPr>
          <p:cNvPr id="2" name="TextBox 1"/>
          <p:cNvSpPr txBox="1"/>
          <p:nvPr/>
        </p:nvSpPr>
        <p:spPr>
          <a:xfrm>
            <a:off x="250371" y="2812154"/>
            <a:ext cx="8556172" cy="1354217"/>
          </a:xfrm>
          <a:prstGeom prst="rect">
            <a:avLst/>
          </a:prstGeom>
          <a:noFill/>
        </p:spPr>
        <p:txBody>
          <a:bodyPr wrap="square" rtlCol="0">
            <a:spAutoFit/>
          </a:bodyPr>
          <a:lstStyle/>
          <a:p>
            <a:pPr algn="ctr"/>
            <a:r>
              <a:rPr lang="en-US" sz="3600" b="1" dirty="0">
                <a:solidFill>
                  <a:srgbClr val="FFFF00"/>
                </a:solidFill>
                <a:latin typeface="Arial" panose="020B0604020202020204" pitchFamily="34" charset="0"/>
                <a:cs typeface="Arial" panose="020B0604020202020204" pitchFamily="34" charset="0"/>
              </a:rPr>
              <a:t>Jeffrey (Jeff) Schweiger</a:t>
            </a:r>
          </a:p>
          <a:p>
            <a:pPr algn="ctr"/>
            <a:r>
              <a:rPr lang="en-US" sz="2800" dirty="0">
                <a:solidFill>
                  <a:srgbClr val="FFFF00"/>
                </a:solidFill>
                <a:latin typeface="Arial" panose="020B0604020202020204" pitchFamily="34" charset="0"/>
                <a:cs typeface="Arial" panose="020B0604020202020204" pitchFamily="34" charset="0"/>
              </a:rPr>
              <a:t> </a:t>
            </a:r>
            <a:endParaRPr lang="en-US" sz="14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24383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BB832-1DE2-30F3-508F-3B03030FF0B5}"/>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C6638693-5952-A3FA-899F-FCBA77246B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sp>
        <p:nvSpPr>
          <p:cNvPr id="2" name="Title 1">
            <a:extLst>
              <a:ext uri="{FF2B5EF4-FFF2-40B4-BE49-F238E27FC236}">
                <a16:creationId xmlns:a16="http://schemas.microsoft.com/office/drawing/2014/main" id="{1441B261-4A91-016B-2216-719C8D5B6F3B}"/>
              </a:ext>
            </a:extLst>
          </p:cNvPr>
          <p:cNvSpPr>
            <a:spLocks noGrp="1"/>
          </p:cNvSpPr>
          <p:nvPr>
            <p:ph type="ctrTitle"/>
          </p:nvPr>
        </p:nvSpPr>
        <p:spPr>
          <a:xfrm>
            <a:off x="378244" y="331938"/>
            <a:ext cx="8409746" cy="626191"/>
          </a:xfrm>
        </p:spPr>
        <p:txBody>
          <a:bodyPr>
            <a:noAutofit/>
          </a:bodyPr>
          <a:lstStyle/>
          <a:p>
            <a:pPr algn="l"/>
            <a:r>
              <a:rPr lang="en-US" sz="2600" dirty="0">
                <a:solidFill>
                  <a:srgbClr val="1FC77F"/>
                </a:solidFill>
                <a:latin typeface="Arial Black"/>
                <a:cs typeface="Arial Black"/>
              </a:rPr>
              <a:t>National Exploring Membership Growth and Retention Lead</a:t>
            </a:r>
            <a:r>
              <a:rPr lang="en-US" sz="2600" dirty="0">
                <a:solidFill>
                  <a:srgbClr val="1FC77F"/>
                </a:solidFill>
                <a:latin typeface="Arial Black"/>
              </a:rPr>
              <a:t> </a:t>
            </a:r>
            <a:endParaRPr lang="en-US" sz="2600" dirty="0">
              <a:solidFill>
                <a:srgbClr val="1FC77F"/>
              </a:solidFill>
              <a:latin typeface="Arial Black"/>
              <a:cs typeface="Arial Black"/>
            </a:endParaRPr>
          </a:p>
        </p:txBody>
      </p:sp>
      <p:pic>
        <p:nvPicPr>
          <p:cNvPr id="23" name="Picture 22" descr="exploring_wht_transparent-01.png">
            <a:extLst>
              <a:ext uri="{FF2B5EF4-FFF2-40B4-BE49-F238E27FC236}">
                <a16:creationId xmlns:a16="http://schemas.microsoft.com/office/drawing/2014/main" id="{67457469-AFD3-16C3-8005-81A99A25D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E3051C85-73D2-8B3D-C8A6-24849B87C5B2}"/>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BAB84D9-7A25-1A8F-3979-06591269646E}"/>
              </a:ext>
            </a:extLst>
          </p:cNvPr>
          <p:cNvSpPr/>
          <p:nvPr/>
        </p:nvSpPr>
        <p:spPr>
          <a:xfrm>
            <a:off x="367126" y="1047780"/>
            <a:ext cx="8409746" cy="6432530"/>
          </a:xfrm>
          <a:prstGeom prst="rect">
            <a:avLst/>
          </a:prstGeom>
        </p:spPr>
        <p:txBody>
          <a:bodyPr wrap="square">
            <a:spAutoFit/>
          </a:bodyPr>
          <a:lstStyle/>
          <a:p>
            <a:r>
              <a:rPr lang="en-US" sz="3200" b="1" dirty="0">
                <a:solidFill>
                  <a:schemeClr val="accent6">
                    <a:lumMod val="75000"/>
                  </a:schemeClr>
                </a:solidFill>
                <a:latin typeface="Arial" panose="020B0604020202020204" pitchFamily="34" charset="0"/>
                <a:cs typeface="Arial" panose="020B0604020202020204" pitchFamily="34" charset="0"/>
              </a:rPr>
              <a:t>Jeff Schweiger</a:t>
            </a:r>
          </a:p>
          <a:p>
            <a:pPr marL="128588" indent="-128588"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scouter.jeff@earthlink.net </a:t>
            </a:r>
          </a:p>
          <a:p>
            <a:pPr marL="128588" indent="-128588"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exploringmarketing@scouting.org </a:t>
            </a:r>
          </a:p>
          <a:p>
            <a:pPr marL="128588" indent="-128588"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(703) 472-0669</a:t>
            </a:r>
          </a:p>
          <a:p>
            <a:endParaRPr lang="en-US" sz="1400" b="1" dirty="0">
              <a:solidFill>
                <a:srgbClr val="FFFF00"/>
              </a:solidFill>
              <a:latin typeface="Arial" panose="020B0604020202020204" pitchFamily="34" charset="0"/>
              <a:cs typeface="Arial" panose="020B0604020202020204" pitchFamily="34" charset="0"/>
            </a:endParaRPr>
          </a:p>
          <a:p>
            <a:r>
              <a:rPr lang="en-US" sz="1400" b="1" dirty="0">
                <a:solidFill>
                  <a:srgbClr val="FFFF00"/>
                </a:solidFill>
                <a:latin typeface="Arial" panose="020B0604020202020204" pitchFamily="34" charset="0"/>
                <a:cs typeface="Arial" panose="020B0604020202020204" pitchFamily="34" charset="0"/>
              </a:rPr>
              <a:t>Scouting History</a:t>
            </a:r>
          </a:p>
          <a:p>
            <a:pPr marL="128588" indent="-128588">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Capital Area Assistant Council Commissioner, Council Member-at-Large</a:t>
            </a:r>
          </a:p>
          <a:p>
            <a:pPr marL="128588" indent="-128588">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Capital Area Council Assistant District Commissioner, Assistant Roundtable Commissioner, Unit Commissioner, District Committee</a:t>
            </a:r>
          </a:p>
          <a:p>
            <a:pPr marL="128588" indent="-128588">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Eagle Scout</a:t>
            </a:r>
          </a:p>
          <a:p>
            <a:pPr lvl="0"/>
            <a:endParaRPr lang="en-US" sz="1400" b="1" dirty="0">
              <a:solidFill>
                <a:srgbClr val="FFFF00"/>
              </a:solidFill>
              <a:latin typeface="Arial" panose="020B0604020202020204" pitchFamily="34" charset="0"/>
              <a:cs typeface="Arial" panose="020B0604020202020204" pitchFamily="34" charset="0"/>
            </a:endParaRPr>
          </a:p>
          <a:p>
            <a:r>
              <a:rPr lang="en-US" sz="1400" b="1" dirty="0">
                <a:solidFill>
                  <a:srgbClr val="FFFF00"/>
                </a:solidFill>
                <a:latin typeface="Arial" panose="020B0604020202020204" pitchFamily="34" charset="0"/>
                <a:cs typeface="Arial" panose="020B0604020202020204" pitchFamily="34" charset="0"/>
              </a:rPr>
              <a:t>Exploring History</a:t>
            </a:r>
          </a:p>
          <a:p>
            <a:pPr marL="128588" indent="-128588">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Marketing &amp; Technology Chair, National Learning for Life Executive Board ~  2021 – TBD</a:t>
            </a:r>
          </a:p>
          <a:p>
            <a:pPr marL="128588" indent="-128588">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National Exploring Project Teams Member, later National Exploring Committee ~ 2016 - TBD</a:t>
            </a:r>
          </a:p>
          <a:p>
            <a:pPr marL="128588" indent="-128588">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Capital Area Council Assistant Council Commissioner for Exploring ~ 2014 - TBD</a:t>
            </a:r>
          </a:p>
          <a:p>
            <a:pPr marL="127397" indent="-127397">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Communications (Journalism) Explorer (2 years) ~ Post President (1 year)</a:t>
            </a:r>
          </a:p>
          <a:p>
            <a:pPr lvl="0"/>
            <a:endParaRPr lang="en-US" sz="1400" b="1" dirty="0">
              <a:solidFill>
                <a:srgbClr val="FFFF00"/>
              </a:solidFill>
              <a:latin typeface="Arial" panose="020B0604020202020204" pitchFamily="34" charset="0"/>
              <a:cs typeface="Arial" panose="020B0604020202020204" pitchFamily="34" charset="0"/>
            </a:endParaRPr>
          </a:p>
          <a:p>
            <a:r>
              <a:rPr lang="en-US" sz="1400" b="1" dirty="0">
                <a:solidFill>
                  <a:srgbClr val="FFFF00"/>
                </a:solidFill>
                <a:latin typeface="Arial" panose="020B0604020202020204" pitchFamily="34" charset="0"/>
                <a:cs typeface="Arial" panose="020B0604020202020204" pitchFamily="34" charset="0"/>
              </a:rPr>
              <a:t> Professional Career</a:t>
            </a:r>
          </a:p>
          <a:p>
            <a:pPr marL="127397" indent="-127397">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U. S. Navy Naval Flight Officer – Retired as Lieutenant Commander, 1994</a:t>
            </a:r>
          </a:p>
          <a:p>
            <a:pPr marL="127397" indent="-127397">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Government Contractor in Information Technology/National Security 1994 - TBD</a:t>
            </a:r>
          </a:p>
          <a:p>
            <a:pPr marL="127397" indent="-127397">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Presently Senior Manager, Price to Win, </a:t>
            </a:r>
            <a:r>
              <a:rPr lang="en-US" sz="1400" b="1" dirty="0" err="1">
                <a:solidFill>
                  <a:srgbClr val="FFFF00"/>
                </a:solidFill>
                <a:latin typeface="Arial" panose="020B0604020202020204" pitchFamily="34" charset="0"/>
                <a:cs typeface="Arial" panose="020B0604020202020204" pitchFamily="34" charset="0"/>
              </a:rPr>
              <a:t>Peraton</a:t>
            </a:r>
            <a:r>
              <a:rPr lang="en-US" sz="1400" b="1" dirty="0">
                <a:solidFill>
                  <a:srgbClr val="FFFF00"/>
                </a:solidFill>
                <a:latin typeface="Arial" panose="020B0604020202020204" pitchFamily="34" charset="0"/>
                <a:cs typeface="Arial" panose="020B0604020202020204" pitchFamily="34" charset="0"/>
              </a:rPr>
              <a:t> Inc.</a:t>
            </a: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endParaRPr lang="en-US" sz="2200" b="1" dirty="0">
              <a:solidFill>
                <a:schemeClr val="bg1"/>
              </a:solidFill>
              <a:latin typeface="Arial" panose="020B0604020202020204" pitchFamily="34" charset="0"/>
              <a:ea typeface="Calibri" panose="020F0502020204030204" pitchFamily="34" charset="0"/>
              <a:cs typeface="Arial" panose="020B0604020202020204" pitchFamily="34" charset="0"/>
            </a:endParaRPr>
          </a:p>
          <a:p>
            <a:r>
              <a:rPr lang="en-US" sz="2000" b="1" dirty="0">
                <a:solidFill>
                  <a:schemeClr val="bg1"/>
                </a:solidFill>
                <a:latin typeface="Arial" panose="020B0604020202020204" pitchFamily="34" charset="0"/>
                <a:ea typeface="Calibri" panose="020F050202020403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3024811C-D341-E508-7B48-46BCB836FA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4165" y="758764"/>
            <a:ext cx="1084372" cy="1378406"/>
          </a:xfrm>
          <a:prstGeom prst="rect">
            <a:avLst/>
          </a:prstGeom>
        </p:spPr>
      </p:pic>
    </p:spTree>
    <p:extLst>
      <p:ext uri="{BB962C8B-B14F-4D97-AF65-F5344CB8AC3E}">
        <p14:creationId xmlns:p14="http://schemas.microsoft.com/office/powerpoint/2010/main" val="1831884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355044" y="769699"/>
            <a:ext cx="8309990" cy="1995261"/>
          </a:xfrm>
        </p:spPr>
        <p:txBody>
          <a:bodyPr>
            <a:normAutofit/>
          </a:bodyPr>
          <a:lstStyle/>
          <a:p>
            <a:r>
              <a:rPr lang="en-US" dirty="0">
                <a:solidFill>
                  <a:srgbClr val="2AB96C"/>
                </a:solidFill>
                <a:latin typeface="Arial Black" panose="020B0A04020102020204" pitchFamily="34" charset="0"/>
              </a:rPr>
              <a:t>National Exploring Program Committee</a:t>
            </a:r>
          </a:p>
        </p:txBody>
      </p:sp>
      <p:pic>
        <p:nvPicPr>
          <p:cNvPr id="2" name="Picture 1"/>
          <p:cNvPicPr>
            <a:picLocks noChangeAspect="1"/>
          </p:cNvPicPr>
          <p:nvPr/>
        </p:nvPicPr>
        <p:blipFill>
          <a:blip r:embed="rId4"/>
          <a:stretch>
            <a:fillRect/>
          </a:stretch>
        </p:blipFill>
        <p:spPr>
          <a:xfrm>
            <a:off x="3127951" y="3219657"/>
            <a:ext cx="2350508" cy="2222726"/>
          </a:xfrm>
          <a:prstGeom prst="rect">
            <a:avLst/>
          </a:prstGeom>
        </p:spPr>
      </p:pic>
    </p:spTree>
    <p:extLst>
      <p:ext uri="{BB962C8B-B14F-4D97-AF65-F5344CB8AC3E}">
        <p14:creationId xmlns:p14="http://schemas.microsoft.com/office/powerpoint/2010/main" val="4284270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sp>
        <p:nvSpPr>
          <p:cNvPr id="2" name="Title 1"/>
          <p:cNvSpPr>
            <a:spLocks noGrp="1"/>
          </p:cNvSpPr>
          <p:nvPr>
            <p:ph type="ctrTitle"/>
          </p:nvPr>
        </p:nvSpPr>
        <p:spPr>
          <a:xfrm>
            <a:off x="148210" y="134074"/>
            <a:ext cx="8833606" cy="642970"/>
          </a:xfrm>
        </p:spPr>
        <p:txBody>
          <a:bodyPr>
            <a:normAutofit/>
          </a:bodyPr>
          <a:lstStyle/>
          <a:p>
            <a:pPr algn="l"/>
            <a:r>
              <a:rPr lang="en-US" sz="2800" dirty="0">
                <a:solidFill>
                  <a:srgbClr val="1FC77F"/>
                </a:solidFill>
                <a:latin typeface="Arial Black"/>
                <a:cs typeface="Arial Black"/>
              </a:rPr>
              <a:t>Nat’l Exploring Committee Members…</a:t>
            </a: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48210" y="684061"/>
            <a:ext cx="8833605" cy="5963171"/>
          </a:xfrm>
          <a:prstGeom prst="rect">
            <a:avLst/>
          </a:prstGeom>
        </p:spPr>
        <p:txBody>
          <a:bodyPr wrap="square">
            <a:spAutoFit/>
          </a:bodyPr>
          <a:lstStyle/>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Program Chair </a:t>
            </a:r>
            <a:r>
              <a:rPr lang="en-US" sz="1550" b="1" dirty="0">
                <a:solidFill>
                  <a:schemeClr val="accent6">
                    <a:lumMod val="75000"/>
                  </a:schemeClr>
                </a:solidFill>
                <a:latin typeface="Arial" panose="020B0604020202020204" pitchFamily="34" charset="0"/>
                <a:cs typeface="Arial" panose="020B0604020202020204" pitchFamily="34" charset="0"/>
              </a:rPr>
              <a:t>Craig Martin</a:t>
            </a:r>
            <a:endParaRPr lang="en-US" sz="155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Program Commissioner </a:t>
            </a:r>
            <a:r>
              <a:rPr lang="en-US" sz="1550" b="1" dirty="0">
                <a:solidFill>
                  <a:schemeClr val="accent6">
                    <a:lumMod val="75000"/>
                  </a:schemeClr>
                </a:solidFill>
                <a:latin typeface="Arial" panose="020B0604020202020204" pitchFamily="34" charset="0"/>
                <a:cs typeface="Arial" panose="020B0604020202020204" pitchFamily="34" charset="0"/>
              </a:rPr>
              <a:t>Richard (Dick) Davies</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Membership Growth / Retention Lead </a:t>
            </a:r>
            <a:r>
              <a:rPr lang="en-US" sz="1550" b="1" dirty="0">
                <a:solidFill>
                  <a:schemeClr val="accent6">
                    <a:lumMod val="75000"/>
                  </a:schemeClr>
                </a:solidFill>
                <a:latin typeface="Arial" panose="020B0604020202020204" pitchFamily="34" charset="0"/>
                <a:cs typeface="Arial" panose="020B0604020202020204" pitchFamily="34" charset="0"/>
              </a:rPr>
              <a:t>Jeffrey (Jeff) Schweiger</a:t>
            </a:r>
            <a:endParaRPr lang="en-US" sz="155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Awards &amp; Recognition Lead </a:t>
            </a:r>
            <a:r>
              <a:rPr lang="en-US" sz="1550" b="1" dirty="0">
                <a:solidFill>
                  <a:schemeClr val="accent6">
                    <a:lumMod val="75000"/>
                  </a:schemeClr>
                </a:solidFill>
                <a:latin typeface="Arial" panose="020B0604020202020204" pitchFamily="34" charset="0"/>
                <a:cs typeface="Arial" panose="020B0604020202020204" pitchFamily="34" charset="0"/>
              </a:rPr>
              <a:t>Richard (Rick) Belford </a:t>
            </a:r>
            <a:endParaRPr lang="en-US" sz="155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Training Lead </a:t>
            </a:r>
            <a:r>
              <a:rPr lang="en-US" sz="1550" b="1" dirty="0">
                <a:solidFill>
                  <a:schemeClr val="accent6">
                    <a:lumMod val="75000"/>
                  </a:schemeClr>
                </a:solidFill>
                <a:latin typeface="Arial" panose="020B0604020202020204" pitchFamily="34" charset="0"/>
                <a:cs typeface="Arial" panose="020B0604020202020204" pitchFamily="34" charset="0"/>
              </a:rPr>
              <a:t>Roger Engelbart</a:t>
            </a:r>
            <a:endParaRPr lang="en-US" sz="1550" b="1" dirty="0">
              <a:solidFill>
                <a:srgbClr val="FF00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Health &amp; Safety  / YPT Lead </a:t>
            </a:r>
            <a:r>
              <a:rPr lang="en-US" sz="1550" b="1" dirty="0">
                <a:solidFill>
                  <a:schemeClr val="accent6">
                    <a:lumMod val="75000"/>
                  </a:schemeClr>
                </a:solidFill>
                <a:latin typeface="Arial" panose="020B0604020202020204" pitchFamily="34" charset="0"/>
                <a:cs typeface="Arial" panose="020B0604020202020204" pitchFamily="34" charset="0"/>
              </a:rPr>
              <a:t>Linda Hassler</a:t>
            </a: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Marketing  / Communications Lead (Website / Social Media) </a:t>
            </a:r>
            <a:r>
              <a:rPr lang="en-US" sz="1550" b="1" dirty="0">
                <a:solidFill>
                  <a:schemeClr val="accent6">
                    <a:lumMod val="75000"/>
                  </a:schemeClr>
                </a:solidFill>
                <a:latin typeface="Arial" panose="020B0604020202020204" pitchFamily="34" charset="0"/>
                <a:cs typeface="Arial" panose="020B0604020202020204" pitchFamily="34" charset="0"/>
              </a:rPr>
              <a:t>TBD *</a:t>
            </a: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Materials &amp; Literature Lead </a:t>
            </a:r>
            <a:r>
              <a:rPr lang="en-US" sz="1550" b="1" dirty="0">
                <a:solidFill>
                  <a:schemeClr val="accent6">
                    <a:lumMod val="75000"/>
                  </a:schemeClr>
                </a:solidFill>
                <a:latin typeface="Arial" panose="020B0604020202020204" pitchFamily="34" charset="0"/>
                <a:cs typeface="Arial" panose="020B0604020202020204" pitchFamily="34" charset="0"/>
              </a:rPr>
              <a:t>Timothy (Tim) Buckles</a:t>
            </a: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Career  Fields Development Lead </a:t>
            </a:r>
            <a:r>
              <a:rPr lang="en-US" sz="1550" b="1" dirty="0">
                <a:solidFill>
                  <a:schemeClr val="accent6">
                    <a:lumMod val="75000"/>
                  </a:schemeClr>
                </a:solidFill>
                <a:latin typeface="Arial" panose="020B0604020202020204" pitchFamily="34" charset="0"/>
                <a:cs typeface="Arial" panose="020B0604020202020204" pitchFamily="34" charset="0"/>
              </a:rPr>
              <a:t>TBD *</a:t>
            </a:r>
            <a:endParaRPr lang="en-US" sz="155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Youth Officer Advisor </a:t>
            </a:r>
            <a:r>
              <a:rPr lang="en-US" sz="1550" b="1" dirty="0">
                <a:solidFill>
                  <a:schemeClr val="accent6">
                    <a:lumMod val="75000"/>
                  </a:schemeClr>
                </a:solidFill>
                <a:latin typeface="Arial" panose="020B0604020202020204" pitchFamily="34" charset="0"/>
                <a:cs typeface="Arial" panose="020B0604020202020204" pitchFamily="34" charset="0"/>
              </a:rPr>
              <a:t>TBD *</a:t>
            </a:r>
            <a:endParaRPr lang="en-US" sz="155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Youth Chair </a:t>
            </a:r>
            <a:r>
              <a:rPr lang="en-US" sz="1550" b="1" dirty="0">
                <a:solidFill>
                  <a:schemeClr val="accent6">
                    <a:lumMod val="75000"/>
                  </a:schemeClr>
                </a:solidFill>
                <a:latin typeface="Arial" panose="020B0604020202020204" pitchFamily="34" charset="0"/>
                <a:cs typeface="Arial" panose="020B0604020202020204" pitchFamily="34" charset="0"/>
              </a:rPr>
              <a:t>TBD </a:t>
            </a: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Partnerships / Relationships Lead </a:t>
            </a:r>
            <a:r>
              <a:rPr lang="en-US" sz="1550" b="1" dirty="0">
                <a:solidFill>
                  <a:schemeClr val="accent6">
                    <a:lumMod val="75000"/>
                  </a:schemeClr>
                </a:solidFill>
                <a:latin typeface="Arial" panose="020B0604020202020204" pitchFamily="34" charset="0"/>
                <a:cs typeface="Arial" panose="020B0604020202020204" pitchFamily="34" charset="0"/>
              </a:rPr>
              <a:t>TBD *</a:t>
            </a:r>
          </a:p>
          <a:p>
            <a:pPr marL="285750" lvl="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Resource Advisor </a:t>
            </a:r>
            <a:r>
              <a:rPr lang="en-US" sz="1550" b="1" dirty="0">
                <a:solidFill>
                  <a:schemeClr val="accent6">
                    <a:lumMod val="75000"/>
                  </a:schemeClr>
                </a:solidFill>
                <a:latin typeface="Arial" panose="020B0604020202020204" pitchFamily="34" charset="0"/>
                <a:cs typeface="Arial" panose="020B0604020202020204" pitchFamily="34" charset="0"/>
              </a:rPr>
              <a:t>Stuart Mahler</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Special Needs Committee Liaison for Exploring  </a:t>
            </a:r>
            <a:r>
              <a:rPr lang="en-US" sz="1550" b="1" dirty="0">
                <a:solidFill>
                  <a:schemeClr val="accent6">
                    <a:lumMod val="75000"/>
                  </a:schemeClr>
                </a:solidFill>
                <a:latin typeface="Arial" panose="020B0604020202020204" pitchFamily="34" charset="0"/>
                <a:cs typeface="Arial" panose="020B0604020202020204" pitchFamily="34" charset="0"/>
              </a:rPr>
              <a:t>Britt </a:t>
            </a:r>
            <a:r>
              <a:rPr lang="en-US" sz="1550" b="1" dirty="0" err="1">
                <a:solidFill>
                  <a:schemeClr val="accent6">
                    <a:lumMod val="75000"/>
                  </a:schemeClr>
                </a:solidFill>
                <a:latin typeface="Arial" panose="020B0604020202020204" pitchFamily="34" charset="0"/>
                <a:cs typeface="Arial" panose="020B0604020202020204" pitchFamily="34" charset="0"/>
              </a:rPr>
              <a:t>Flather</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Members-at-Large  (National Exploring  Resource Associate Advisors)</a:t>
            </a:r>
          </a:p>
          <a:p>
            <a:pPr marL="800100" lvl="1" indent="-342900">
              <a:buFont typeface="Courier New" panose="02070309020205020404" pitchFamily="49" charset="0"/>
              <a:buChar char="o"/>
            </a:pPr>
            <a:r>
              <a:rPr lang="en-US" sz="1400" b="1" dirty="0">
                <a:solidFill>
                  <a:srgbClr val="FFFF00"/>
                </a:solidFill>
                <a:latin typeface="Arial" panose="020B0604020202020204" pitchFamily="34" charset="0"/>
                <a:cs typeface="Arial" panose="020B0604020202020204" pitchFamily="34" charset="0"/>
              </a:rPr>
              <a:t>National Exploring  Subject Matter Expert </a:t>
            </a:r>
            <a:r>
              <a:rPr lang="en-US" sz="1400" b="1" dirty="0">
                <a:solidFill>
                  <a:schemeClr val="accent6">
                    <a:lumMod val="75000"/>
                  </a:schemeClr>
                </a:solidFill>
                <a:latin typeface="Arial" panose="020B0604020202020204" pitchFamily="34" charset="0"/>
                <a:cs typeface="Arial" panose="020B0604020202020204" pitchFamily="34" charset="0"/>
              </a:rPr>
              <a:t>Thomas</a:t>
            </a:r>
            <a:r>
              <a:rPr lang="en-US" sz="1400" b="1" dirty="0">
                <a:solidFill>
                  <a:srgbClr val="FFFF00"/>
                </a:solidFill>
                <a:latin typeface="Arial" panose="020B0604020202020204" pitchFamily="34" charset="0"/>
                <a:cs typeface="Arial" panose="020B0604020202020204" pitchFamily="34" charset="0"/>
              </a:rPr>
              <a:t> </a:t>
            </a:r>
            <a:r>
              <a:rPr lang="en-US" sz="1400" b="1" dirty="0">
                <a:solidFill>
                  <a:schemeClr val="accent6">
                    <a:lumMod val="75000"/>
                  </a:schemeClr>
                </a:solidFill>
                <a:latin typeface="Arial" panose="020B0604020202020204" pitchFamily="34" charset="0"/>
                <a:cs typeface="Arial" panose="020B0604020202020204" pitchFamily="34" charset="0"/>
              </a:rPr>
              <a:t>(Tom) Belford</a:t>
            </a:r>
            <a:endParaRPr lang="en-US" sz="1400" b="1" dirty="0">
              <a:solidFill>
                <a:srgbClr val="FFFF00"/>
              </a:solidFill>
              <a:latin typeface="Arial" panose="020B0604020202020204" pitchFamily="34" charset="0"/>
              <a:cs typeface="Arial" panose="020B0604020202020204" pitchFamily="34" charset="0"/>
            </a:endParaRPr>
          </a:p>
          <a:p>
            <a:pPr marL="800100" lvl="1" indent="-342900">
              <a:buFont typeface="Courier New" panose="02070309020205020404" pitchFamily="49" charset="0"/>
              <a:buChar char="o"/>
            </a:pPr>
            <a:r>
              <a:rPr lang="en-US" sz="1400" b="1" dirty="0">
                <a:solidFill>
                  <a:srgbClr val="FFFF00"/>
                </a:solidFill>
                <a:latin typeface="Arial" panose="020B0604020202020204" pitchFamily="34" charset="0"/>
                <a:cs typeface="Arial" panose="020B0604020202020204" pitchFamily="34" charset="0"/>
              </a:rPr>
              <a:t>National Exploring  Subject Matter Expert </a:t>
            </a:r>
            <a:r>
              <a:rPr lang="en-US" sz="1400" b="1" dirty="0">
                <a:solidFill>
                  <a:schemeClr val="accent6">
                    <a:lumMod val="75000"/>
                  </a:schemeClr>
                </a:solidFill>
                <a:latin typeface="Arial" panose="020B0604020202020204" pitchFamily="34" charset="0"/>
                <a:cs typeface="Arial" panose="020B0604020202020204" pitchFamily="34" charset="0"/>
              </a:rPr>
              <a:t>Donald (Don) Deeker</a:t>
            </a:r>
          </a:p>
          <a:p>
            <a:pPr marL="800100" lvl="1" indent="-342900">
              <a:buFont typeface="Courier New" panose="02070309020205020404" pitchFamily="49" charset="0"/>
              <a:buChar char="o"/>
            </a:pPr>
            <a:r>
              <a:rPr lang="en-US" sz="1400" b="1" dirty="0">
                <a:solidFill>
                  <a:srgbClr val="FFFF00"/>
                </a:solidFill>
                <a:latin typeface="Arial" panose="020B0604020202020204" pitchFamily="34" charset="0"/>
                <a:cs typeface="Arial" panose="020B0604020202020204" pitchFamily="34" charset="0"/>
              </a:rPr>
              <a:t>National Exploring  Subject Matter Expert </a:t>
            </a:r>
            <a:r>
              <a:rPr lang="en-US" sz="1400" b="1" dirty="0">
                <a:solidFill>
                  <a:schemeClr val="accent6">
                    <a:lumMod val="75000"/>
                  </a:schemeClr>
                </a:solidFill>
                <a:latin typeface="Arial" panose="020B0604020202020204" pitchFamily="34" charset="0"/>
                <a:cs typeface="Arial" panose="020B0604020202020204" pitchFamily="34" charset="0"/>
              </a:rPr>
              <a:t>Joseph  (Joe) Marinelli</a:t>
            </a:r>
            <a:r>
              <a:rPr lang="en-US" sz="1400" b="1" dirty="0">
                <a:solidFill>
                  <a:srgbClr val="FFFF00"/>
                </a:solidFill>
                <a:latin typeface="Arial" panose="020B0604020202020204" pitchFamily="34" charset="0"/>
                <a:cs typeface="Arial" panose="020B0604020202020204" pitchFamily="34" charset="0"/>
              </a:rPr>
              <a:t> </a:t>
            </a:r>
          </a:p>
          <a:p>
            <a:pPr marL="800100" lvl="1" indent="-342900">
              <a:buFont typeface="Courier New" panose="02070309020205020404" pitchFamily="49" charset="0"/>
              <a:buChar char="o"/>
            </a:pPr>
            <a:r>
              <a:rPr lang="en-US" sz="1400" b="1" dirty="0">
                <a:solidFill>
                  <a:srgbClr val="FFFF00"/>
                </a:solidFill>
                <a:latin typeface="Arial" panose="020B0604020202020204" pitchFamily="34" charset="0"/>
                <a:cs typeface="Arial" panose="020B0604020202020204" pitchFamily="34" charset="0"/>
              </a:rPr>
              <a:t>National Exploring  Subject Matter Expert </a:t>
            </a:r>
            <a:r>
              <a:rPr lang="en-US" sz="1400" b="1" dirty="0">
                <a:solidFill>
                  <a:schemeClr val="accent6">
                    <a:lumMod val="75000"/>
                  </a:schemeClr>
                </a:solidFill>
                <a:latin typeface="Arial" panose="020B0604020202020204" pitchFamily="34" charset="0"/>
                <a:cs typeface="Arial" panose="020B0604020202020204" pitchFamily="34" charset="0"/>
              </a:rPr>
              <a:t>Lawrence (Larry) Smith </a:t>
            </a:r>
          </a:p>
          <a:p>
            <a:pPr marL="800100" lvl="1" indent="-342900">
              <a:buFont typeface="Courier New" panose="02070309020205020404" pitchFamily="49" charset="0"/>
              <a:buChar char="o"/>
            </a:pPr>
            <a:r>
              <a:rPr lang="en-US" sz="1400" b="1" dirty="0">
                <a:solidFill>
                  <a:srgbClr val="FFFF00"/>
                </a:solidFill>
                <a:latin typeface="Arial" panose="020B0604020202020204" pitchFamily="34" charset="0"/>
                <a:cs typeface="Arial" panose="020B0604020202020204" pitchFamily="34" charset="0"/>
              </a:rPr>
              <a:t>National Exploring  Subject Matter Expert </a:t>
            </a:r>
            <a:r>
              <a:rPr lang="en-US" sz="1400" b="1" dirty="0">
                <a:solidFill>
                  <a:schemeClr val="accent6">
                    <a:lumMod val="75000"/>
                  </a:schemeClr>
                </a:solidFill>
                <a:latin typeface="Arial" panose="020B0604020202020204" pitchFamily="34" charset="0"/>
                <a:cs typeface="Arial" panose="020B0604020202020204" pitchFamily="34" charset="0"/>
              </a:rPr>
              <a:t>Suzie Steiner</a:t>
            </a:r>
            <a:endParaRPr lang="en-US" sz="1400" b="1" dirty="0">
              <a:solidFill>
                <a:srgbClr val="FFFF00"/>
              </a:solidFill>
              <a:latin typeface="Arial" panose="020B0604020202020204" pitchFamily="34" charset="0"/>
              <a:cs typeface="Arial" panose="020B0604020202020204" pitchFamily="34" charset="0"/>
            </a:endParaRPr>
          </a:p>
          <a:p>
            <a:pPr marL="800100" lvl="1" indent="-342900">
              <a:buFont typeface="Courier New" panose="02070309020205020404" pitchFamily="49" charset="0"/>
              <a:buChar char="o"/>
            </a:pPr>
            <a:r>
              <a:rPr lang="en-US" sz="1400" b="1" dirty="0">
                <a:solidFill>
                  <a:srgbClr val="FFFF00"/>
                </a:solidFill>
                <a:latin typeface="Arial" panose="020B0604020202020204" pitchFamily="34" charset="0"/>
                <a:cs typeface="Arial" panose="020B0604020202020204" pitchFamily="34" charset="0"/>
              </a:rPr>
              <a:t>National Exploring  Subject Matter Expert </a:t>
            </a:r>
            <a:r>
              <a:rPr lang="en-US" sz="1400" b="1" dirty="0">
                <a:solidFill>
                  <a:schemeClr val="accent6">
                    <a:lumMod val="75000"/>
                  </a:schemeClr>
                </a:solidFill>
                <a:latin typeface="Arial" panose="020B0604020202020204" pitchFamily="34" charset="0"/>
                <a:cs typeface="Arial" panose="020B0604020202020204" pitchFamily="34" charset="0"/>
              </a:rPr>
              <a:t>Rick </a:t>
            </a:r>
            <a:r>
              <a:rPr lang="en-US" sz="1400" b="1" dirty="0" err="1">
                <a:solidFill>
                  <a:schemeClr val="accent6">
                    <a:lumMod val="75000"/>
                  </a:schemeClr>
                </a:solidFill>
                <a:latin typeface="Arial" panose="020B0604020202020204" pitchFamily="34" charset="0"/>
                <a:cs typeface="Arial" panose="020B0604020202020204" pitchFamily="34" charset="0"/>
              </a:rPr>
              <a:t>TerBorch</a:t>
            </a:r>
            <a:endParaRPr lang="en-US" sz="1400" b="1" dirty="0">
              <a:solidFill>
                <a:schemeClr val="accent6">
                  <a:lumMod val="75000"/>
                </a:schemeClr>
              </a:solidFill>
              <a:latin typeface="Arial" panose="020B0604020202020204" pitchFamily="34" charset="0"/>
              <a:cs typeface="Arial" panose="020B0604020202020204" pitchFamily="34" charset="0"/>
            </a:endParaRPr>
          </a:p>
          <a:p>
            <a:pPr lvl="1"/>
            <a:endParaRPr lang="en-US" sz="800" b="1" dirty="0">
              <a:solidFill>
                <a:schemeClr val="accent6">
                  <a:lumMod val="75000"/>
                </a:schemeClr>
              </a:solidFill>
              <a:latin typeface="Arial" panose="020B0604020202020204" pitchFamily="34" charset="0"/>
              <a:cs typeface="Arial" panose="020B0604020202020204" pitchFamily="34" charset="0"/>
            </a:endParaRPr>
          </a:p>
          <a:p>
            <a:r>
              <a:rPr lang="en-US" sz="155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 Note: Welcome recommendations from anyone </a:t>
            </a:r>
          </a:p>
          <a:p>
            <a:r>
              <a:rPr lang="en-US" sz="2000" b="1" dirty="0">
                <a:solidFill>
                  <a:srgbClr val="FFFF00"/>
                </a:solidFill>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34454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D914D-5596-E463-85D6-B385ADBBCE6E}"/>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73DB49D7-265C-E08B-213B-34D987F0C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a:extLst>
              <a:ext uri="{FF2B5EF4-FFF2-40B4-BE49-F238E27FC236}">
                <a16:creationId xmlns:a16="http://schemas.microsoft.com/office/drawing/2014/main" id="{6D6C95DB-941D-3A50-2D80-0CFF0BB008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FEEFD299-2A35-7FE1-8BFC-A6D233B66931}"/>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672E385-D163-06B7-6748-E9CD429C2405}"/>
              </a:ext>
            </a:extLst>
          </p:cNvPr>
          <p:cNvSpPr>
            <a:spLocks noGrp="1"/>
          </p:cNvSpPr>
          <p:nvPr>
            <p:ph type="ctrTitle"/>
          </p:nvPr>
        </p:nvSpPr>
        <p:spPr>
          <a:xfrm>
            <a:off x="344155" y="454027"/>
            <a:ext cx="8309990" cy="2017029"/>
          </a:xfrm>
        </p:spPr>
        <p:txBody>
          <a:bodyPr>
            <a:normAutofit/>
          </a:bodyPr>
          <a:lstStyle/>
          <a:p>
            <a:r>
              <a:rPr lang="en-US" sz="3600" b="1" dirty="0">
                <a:solidFill>
                  <a:srgbClr val="1FC77F"/>
                </a:solidFill>
                <a:latin typeface="Arial Black" panose="020B0A04020102020204" pitchFamily="34" charset="0"/>
                <a:cs typeface="Arial" panose="020B0604020202020204" pitchFamily="34" charset="0"/>
              </a:rPr>
              <a:t>National Exploring Resource Advisor</a:t>
            </a:r>
          </a:p>
        </p:txBody>
      </p:sp>
      <p:sp>
        <p:nvSpPr>
          <p:cNvPr id="2" name="TextBox 1">
            <a:extLst>
              <a:ext uri="{FF2B5EF4-FFF2-40B4-BE49-F238E27FC236}">
                <a16:creationId xmlns:a16="http://schemas.microsoft.com/office/drawing/2014/main" id="{388D354E-B2D3-A428-6142-3139EF1E5FF7}"/>
              </a:ext>
            </a:extLst>
          </p:cNvPr>
          <p:cNvSpPr txBox="1"/>
          <p:nvPr/>
        </p:nvSpPr>
        <p:spPr>
          <a:xfrm>
            <a:off x="250371" y="2812154"/>
            <a:ext cx="8556172" cy="1354217"/>
          </a:xfrm>
          <a:prstGeom prst="rect">
            <a:avLst/>
          </a:prstGeom>
          <a:noFill/>
        </p:spPr>
        <p:txBody>
          <a:bodyPr wrap="square" rtlCol="0">
            <a:spAutoFit/>
          </a:bodyPr>
          <a:lstStyle/>
          <a:p>
            <a:pPr algn="ctr"/>
            <a:r>
              <a:rPr lang="en-US" sz="3600" b="1" dirty="0">
                <a:solidFill>
                  <a:srgbClr val="FFFF00"/>
                </a:solidFill>
                <a:latin typeface="Arial" panose="020B0604020202020204" pitchFamily="34" charset="0"/>
                <a:cs typeface="Arial" panose="020B0604020202020204" pitchFamily="34" charset="0"/>
              </a:rPr>
              <a:t>Stuart Mahler</a:t>
            </a:r>
          </a:p>
          <a:p>
            <a:pPr algn="ctr"/>
            <a:r>
              <a:rPr lang="en-US" sz="2800" dirty="0">
                <a:solidFill>
                  <a:srgbClr val="FFFF00"/>
                </a:solidFill>
                <a:latin typeface="Arial" panose="020B0604020202020204" pitchFamily="34" charset="0"/>
                <a:cs typeface="Arial" panose="020B0604020202020204" pitchFamily="34" charset="0"/>
              </a:rPr>
              <a:t> </a:t>
            </a:r>
            <a:endParaRPr lang="en-US" sz="14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105057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1CBF3-C917-0371-55DD-5B53597CC60B}"/>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99D70A10-FFB7-3987-2310-3766CBF500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sp>
        <p:nvSpPr>
          <p:cNvPr id="2" name="Title 1">
            <a:extLst>
              <a:ext uri="{FF2B5EF4-FFF2-40B4-BE49-F238E27FC236}">
                <a16:creationId xmlns:a16="http://schemas.microsoft.com/office/drawing/2014/main" id="{28FEF6ED-BEAA-CCB3-938C-034CA9E079C6}"/>
              </a:ext>
            </a:extLst>
          </p:cNvPr>
          <p:cNvSpPr>
            <a:spLocks noGrp="1"/>
          </p:cNvSpPr>
          <p:nvPr>
            <p:ph type="ctrTitle"/>
          </p:nvPr>
        </p:nvSpPr>
        <p:spPr>
          <a:xfrm>
            <a:off x="378244" y="188504"/>
            <a:ext cx="8409746" cy="642970"/>
          </a:xfrm>
        </p:spPr>
        <p:txBody>
          <a:bodyPr>
            <a:normAutofit/>
          </a:bodyPr>
          <a:lstStyle/>
          <a:p>
            <a:pPr algn="l"/>
            <a:r>
              <a:rPr lang="en-US" sz="2600" dirty="0">
                <a:solidFill>
                  <a:srgbClr val="1FC77F"/>
                </a:solidFill>
                <a:latin typeface="Arial Black"/>
                <a:cs typeface="Arial Black"/>
              </a:rPr>
              <a:t>National Exploring </a:t>
            </a:r>
            <a:r>
              <a:rPr lang="en-US" sz="2600" dirty="0">
                <a:solidFill>
                  <a:srgbClr val="1FC77F"/>
                </a:solidFill>
                <a:latin typeface="Arial Black"/>
              </a:rPr>
              <a:t>Resource Advisor </a:t>
            </a:r>
          </a:p>
        </p:txBody>
      </p:sp>
      <p:pic>
        <p:nvPicPr>
          <p:cNvPr id="23" name="Picture 22" descr="exploring_wht_transparent-01.png">
            <a:extLst>
              <a:ext uri="{FF2B5EF4-FFF2-40B4-BE49-F238E27FC236}">
                <a16:creationId xmlns:a16="http://schemas.microsoft.com/office/drawing/2014/main" id="{E5EEE2E3-20C8-216C-3BAC-2A628EA883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B50F4ECB-C4E8-BCDB-5AB4-5C8FCAEFEBD7}"/>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4124FAE-0D78-31CB-68F0-DB1A34050799}"/>
              </a:ext>
            </a:extLst>
          </p:cNvPr>
          <p:cNvSpPr/>
          <p:nvPr/>
        </p:nvSpPr>
        <p:spPr>
          <a:xfrm>
            <a:off x="367126" y="707115"/>
            <a:ext cx="8409746" cy="8125301"/>
          </a:xfrm>
          <a:prstGeom prst="rect">
            <a:avLst/>
          </a:prstGeom>
        </p:spPr>
        <p:txBody>
          <a:bodyPr wrap="square">
            <a:spAutoFit/>
          </a:bodyPr>
          <a:lstStyle/>
          <a:p>
            <a:r>
              <a:rPr lang="en-US" sz="3200" b="1" dirty="0">
                <a:solidFill>
                  <a:schemeClr val="accent6">
                    <a:lumMod val="75000"/>
                  </a:schemeClr>
                </a:solidFill>
                <a:latin typeface="Arial" panose="020B0604020202020204" pitchFamily="34" charset="0"/>
                <a:cs typeface="Arial" panose="020B0604020202020204" pitchFamily="34" charset="0"/>
              </a:rPr>
              <a:t>Stuart Mahler</a:t>
            </a:r>
          </a:p>
          <a:p>
            <a:pPr marL="171450" indent="-171450"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mdc.stuart@gmail.com  </a:t>
            </a:r>
          </a:p>
          <a:p>
            <a:pPr marL="171450" indent="-171450"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(925) 519-6957</a:t>
            </a:r>
          </a:p>
          <a:p>
            <a:endParaRPr lang="en-US" sz="800" b="1" dirty="0">
              <a:solidFill>
                <a:srgbClr val="FFFF00"/>
              </a:solidFill>
              <a:latin typeface="Arial" panose="020B0604020202020204" pitchFamily="34" charset="0"/>
              <a:cs typeface="Arial" panose="020B0604020202020204" pitchFamily="34" charset="0"/>
            </a:endParaRPr>
          </a:p>
          <a:p>
            <a:r>
              <a:rPr lang="en-US" sz="1600" b="1" dirty="0">
                <a:solidFill>
                  <a:srgbClr val="FFFF00"/>
                </a:solidFill>
                <a:latin typeface="Arial" panose="020B0604020202020204" pitchFamily="34" charset="0"/>
                <a:cs typeface="Arial" panose="020B0604020202020204" pitchFamily="34" charset="0"/>
              </a:rPr>
              <a:t>Scouting History</a:t>
            </a:r>
            <a:endParaRPr lang="en-US" sz="1400" b="1" dirty="0">
              <a:solidFill>
                <a:srgbClr val="FFFF00"/>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Wood Badge Course Director &amp; Course Advisor (staffed 10 courses)</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District Commissioner,  District Chair &amp; District Committee</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Troop Scoutmaster &amp; Assistant Scoutmaster</a:t>
            </a:r>
          </a:p>
          <a:p>
            <a:pPr marL="171450" lvl="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Cub Master &amp; Pack Committee</a:t>
            </a:r>
          </a:p>
          <a:p>
            <a:pPr lvl="0"/>
            <a:endParaRPr lang="en-US" sz="800" dirty="0">
              <a:solidFill>
                <a:srgbClr val="FFFF00"/>
              </a:solidFill>
              <a:latin typeface="Arial" panose="020B0604020202020204" pitchFamily="34" charset="0"/>
              <a:cs typeface="Arial" panose="020B0604020202020204" pitchFamily="34" charset="0"/>
            </a:endParaRPr>
          </a:p>
          <a:p>
            <a:r>
              <a:rPr lang="en-US" sz="1600" b="1" dirty="0">
                <a:solidFill>
                  <a:srgbClr val="FFFF00"/>
                </a:solidFill>
                <a:latin typeface="Arial" panose="020B0604020202020204" pitchFamily="34" charset="0"/>
                <a:cs typeface="Arial" panose="020B0604020202020204" pitchFamily="34" charset="0"/>
              </a:rPr>
              <a:t>Exploring History</a:t>
            </a:r>
            <a:endParaRPr lang="en-US" sz="1200" dirty="0">
              <a:solidFill>
                <a:srgbClr val="FFFF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National Exploring Resource </a:t>
            </a:r>
            <a:r>
              <a:rPr lang="en-US" sz="1400" b="1">
                <a:solidFill>
                  <a:schemeClr val="accent6">
                    <a:lumMod val="75000"/>
                  </a:schemeClr>
                </a:solidFill>
                <a:latin typeface="Arial" panose="020B0604020202020204" pitchFamily="34" charset="0"/>
                <a:cs typeface="Arial" panose="020B0604020202020204" pitchFamily="34" charset="0"/>
              </a:rPr>
              <a:t>Advisor ~ 2022 </a:t>
            </a:r>
            <a:r>
              <a:rPr lang="en-US" sz="1400" b="1" dirty="0">
                <a:solidFill>
                  <a:schemeClr val="accent6">
                    <a:lumMod val="75000"/>
                  </a:schemeClr>
                </a:solidFill>
                <a:latin typeface="Arial" panose="020B0604020202020204" pitchFamily="34" charset="0"/>
                <a:cs typeface="Arial" panose="020B0604020202020204" pitchFamily="34" charset="0"/>
              </a:rPr>
              <a:t>– TBD</a:t>
            </a:r>
          </a:p>
          <a:p>
            <a:pPr marL="171450" indent="-1714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National Exploring Subject Matter Expert ~ 2019 – TBD</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Golden Gate Area Assistant Council Commissioner</a:t>
            </a:r>
            <a:r>
              <a:rPr lang="en-US" sz="800" b="1" dirty="0">
                <a:solidFill>
                  <a:srgbClr val="FFFF00"/>
                </a:solidFill>
                <a:latin typeface="Arial" panose="020B0604020202020204" pitchFamily="34" charset="0"/>
                <a:cs typeface="Arial" panose="020B0604020202020204" pitchFamily="34" charset="0"/>
              </a:rPr>
              <a:t> </a:t>
            </a:r>
            <a:r>
              <a:rPr lang="en-US" sz="1400" b="1" dirty="0">
                <a:solidFill>
                  <a:srgbClr val="FFFF00"/>
                </a:solidFill>
                <a:latin typeface="Arial" panose="020B0604020202020204" pitchFamily="34" charset="0"/>
                <a:cs typeface="Arial" panose="020B0604020202020204" pitchFamily="34" charset="0"/>
              </a:rPr>
              <a:t>for Exploring ~ 2017 - TBD</a:t>
            </a:r>
            <a:endParaRPr lang="en-US" sz="1400" b="1" dirty="0">
              <a:solidFill>
                <a:schemeClr val="accent6">
                  <a:lumMod val="75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Golden Gate Area Council Exploring Chair ~ 2019- TBD</a:t>
            </a:r>
            <a:endParaRPr lang="en-US" sz="1400" b="1" dirty="0">
              <a:solidFill>
                <a:schemeClr val="accent6">
                  <a:lumMod val="75000"/>
                </a:schemeClr>
              </a:solidFill>
              <a:latin typeface="Arial" panose="020B0604020202020204" pitchFamily="34" charset="0"/>
              <a:cs typeface="Arial" panose="020B0604020202020204" pitchFamily="34" charset="0"/>
            </a:endParaRPr>
          </a:p>
          <a:p>
            <a:pPr marL="169863" lvl="0"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Explorer Advisor - 22 years </a:t>
            </a:r>
          </a:p>
          <a:p>
            <a:pPr marL="169863" lvl="0"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Law Enforcement Exploring Conference – Staff (1988, 1990 &amp; 1992)</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Exploring Academy Advisor- 1987</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Law Enforcement Explorer (4 years) - Promoted to sergeant &amp; later captain (Post President)</a:t>
            </a:r>
          </a:p>
          <a:p>
            <a:pPr lvl="0"/>
            <a:endParaRPr lang="en-US" sz="800" b="1" dirty="0">
              <a:solidFill>
                <a:srgbClr val="FFFF00"/>
              </a:solidFill>
              <a:latin typeface="Arial" panose="020B0604020202020204" pitchFamily="34" charset="0"/>
              <a:cs typeface="Arial" panose="020B0604020202020204" pitchFamily="34" charset="0"/>
            </a:endParaRPr>
          </a:p>
          <a:p>
            <a:r>
              <a:rPr lang="en-US" sz="800" dirty="0">
                <a:solidFill>
                  <a:srgbClr val="FFFF00"/>
                </a:solidFill>
                <a:latin typeface="Arial" panose="020B0604020202020204" pitchFamily="34" charset="0"/>
                <a:cs typeface="Arial" panose="020B0604020202020204" pitchFamily="34" charset="0"/>
              </a:rPr>
              <a:t> </a:t>
            </a:r>
            <a:r>
              <a:rPr lang="en-US" sz="1600" b="1" dirty="0">
                <a:solidFill>
                  <a:srgbClr val="FFFF00"/>
                </a:solidFill>
                <a:latin typeface="Arial" panose="020B0604020202020204" pitchFamily="34" charset="0"/>
                <a:cs typeface="Arial" panose="020B0604020202020204" pitchFamily="34" charset="0"/>
              </a:rPr>
              <a:t>Professional Career</a:t>
            </a:r>
            <a:endParaRPr lang="en-US" sz="1200" dirty="0">
              <a:solidFill>
                <a:srgbClr val="FFFF00"/>
              </a:solidFill>
              <a:latin typeface="Arial" panose="020B0604020202020204" pitchFamily="34" charset="0"/>
              <a:cs typeface="Arial" panose="020B0604020202020204" pitchFamily="34" charset="0"/>
            </a:endParaRPr>
          </a:p>
          <a:p>
            <a:pPr marL="169863" lvl="0"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40-year Public Safety Career ~ Retired as Public Safety Director</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Special Weapons &amp; Tactics Team - 22 years</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Police Academy Director &amp; Instructor and Adjunct Professor</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Officer of the year - 1985</a:t>
            </a: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169863" lvl="0"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endParaRPr lang="en-US" sz="20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endParaRPr lang="en-US" sz="2200" b="1" dirty="0">
              <a:solidFill>
                <a:schemeClr val="bg1"/>
              </a:solidFill>
              <a:latin typeface="Arial" panose="020B0604020202020204" pitchFamily="34" charset="0"/>
              <a:ea typeface="Calibri" panose="020F0502020204030204" pitchFamily="34" charset="0"/>
              <a:cs typeface="Arial" panose="020B0604020202020204" pitchFamily="34" charset="0"/>
            </a:endParaRPr>
          </a:p>
          <a:p>
            <a:r>
              <a:rPr lang="en-US" sz="2000" b="1" dirty="0">
                <a:solidFill>
                  <a:schemeClr val="bg1"/>
                </a:solidFill>
                <a:latin typeface="Arial" panose="020B0604020202020204" pitchFamily="34" charset="0"/>
                <a:ea typeface="Calibri" panose="020F050202020403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5A5D8252-411C-D3E8-4088-CDA380BE9A5F}"/>
              </a:ext>
            </a:extLst>
          </p:cNvPr>
          <p:cNvPicPr>
            <a:picLocks noChangeAspect="1"/>
          </p:cNvPicPr>
          <p:nvPr/>
        </p:nvPicPr>
        <p:blipFill>
          <a:blip r:embed="rId4"/>
          <a:stretch>
            <a:fillRect/>
          </a:stretch>
        </p:blipFill>
        <p:spPr>
          <a:xfrm>
            <a:off x="7237962" y="639421"/>
            <a:ext cx="1029646" cy="1258854"/>
          </a:xfrm>
          <a:prstGeom prst="rect">
            <a:avLst/>
          </a:prstGeom>
        </p:spPr>
      </p:pic>
    </p:spTree>
    <p:extLst>
      <p:ext uri="{BB962C8B-B14F-4D97-AF65-F5344CB8AC3E}">
        <p14:creationId xmlns:p14="http://schemas.microsoft.com/office/powerpoint/2010/main" val="2474617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376810" y="312503"/>
            <a:ext cx="8309990" cy="2343606"/>
          </a:xfrm>
        </p:spPr>
        <p:txBody>
          <a:bodyPr>
            <a:normAutofit/>
          </a:bodyPr>
          <a:lstStyle/>
          <a:p>
            <a:r>
              <a:rPr lang="en-US" sz="3600" dirty="0">
                <a:solidFill>
                  <a:srgbClr val="2AB96C"/>
                </a:solidFill>
                <a:latin typeface="Arial Black" panose="020B0A04020102020204" pitchFamily="34" charset="0"/>
              </a:rPr>
              <a:t>National Exploring Subject Matter Experts &amp; Exploring Resource Associate Advisors</a:t>
            </a:r>
          </a:p>
        </p:txBody>
      </p:sp>
      <p:sp>
        <p:nvSpPr>
          <p:cNvPr id="2" name="TextBox 1"/>
          <p:cNvSpPr txBox="1"/>
          <p:nvPr/>
        </p:nvSpPr>
        <p:spPr>
          <a:xfrm>
            <a:off x="250371" y="2841178"/>
            <a:ext cx="8556172" cy="6678751"/>
          </a:xfrm>
          <a:prstGeom prst="rect">
            <a:avLst/>
          </a:prstGeom>
          <a:noFill/>
        </p:spPr>
        <p:txBody>
          <a:bodyPr wrap="square" rtlCol="0">
            <a:spAutoFit/>
          </a:bodyPr>
          <a:lstStyle/>
          <a:p>
            <a:r>
              <a:rPr lang="en-US" b="1" dirty="0">
                <a:solidFill>
                  <a:srgbClr val="FFFF00"/>
                </a:solidFill>
                <a:latin typeface="Arial" panose="020B0604020202020204" pitchFamily="34" charset="0"/>
                <a:cs typeface="Arial" panose="020B0604020202020204" pitchFamily="34" charset="0"/>
              </a:rPr>
              <a:t>In support to our fourteen Scouting America Council Service Territories  (CSTs), our National Exploring Program is currently supporting each CST, along with their territory’s councils, with a National Exploring Subject Matter Expert (SME), who serves as that territory’s National Exploring Resource Associate Advisor (ERAA). As a caveat, we do not presume this role is either formally or informally part of the CST organizational structure but rather a service being made available by the National Exploring Program to each CST and/or their councils. </a:t>
            </a:r>
            <a:endParaRPr lang="en-US" sz="1600" b="1" dirty="0">
              <a:solidFill>
                <a:srgbClr val="FFFF00"/>
              </a:solidFill>
              <a:latin typeface="Arial" panose="020B0604020202020204" pitchFamily="34" charset="0"/>
              <a:cs typeface="Arial" panose="020B0604020202020204" pitchFamily="34" charset="0"/>
            </a:endParaRPr>
          </a:p>
          <a:p>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91014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967"/>
            <a:ext cx="9144000" cy="6883121"/>
          </a:xfrm>
          <a:prstGeom prst="rect">
            <a:avLst/>
          </a:prstGeom>
        </p:spPr>
      </p:pic>
      <p:sp>
        <p:nvSpPr>
          <p:cNvPr id="2" name="Title 1"/>
          <p:cNvSpPr>
            <a:spLocks noGrp="1"/>
          </p:cNvSpPr>
          <p:nvPr>
            <p:ph type="ctrTitle"/>
          </p:nvPr>
        </p:nvSpPr>
        <p:spPr>
          <a:xfrm>
            <a:off x="356009" y="16858"/>
            <a:ext cx="8431981" cy="900712"/>
          </a:xfrm>
        </p:spPr>
        <p:txBody>
          <a:bodyPr>
            <a:normAutofit/>
          </a:bodyPr>
          <a:lstStyle/>
          <a:p>
            <a:pPr algn="l"/>
            <a:r>
              <a:rPr lang="en-US" sz="3100" dirty="0">
                <a:solidFill>
                  <a:srgbClr val="1FC77F"/>
                </a:solidFill>
                <a:latin typeface="Arial Black"/>
                <a:cs typeface="Arial Black"/>
              </a:rPr>
              <a:t>Council Service Territories (CSTs)…</a:t>
            </a:r>
            <a:endParaRPr lang="en-US" sz="3600"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55844"/>
            <a:ext cx="1791695" cy="651525"/>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884715" y="5714999"/>
            <a:ext cx="1404257" cy="338554"/>
          </a:xfrm>
          <a:prstGeom prst="rect">
            <a:avLst/>
          </a:prstGeom>
          <a:solidFill>
            <a:schemeClr val="bg1"/>
          </a:solidFill>
        </p:spPr>
        <p:txBody>
          <a:bodyPr wrap="square" rtlCol="0">
            <a:spAutoFit/>
          </a:bodyPr>
          <a:lstStyle/>
          <a:p>
            <a:pPr algn="r"/>
            <a:r>
              <a:rPr lang="en-US" sz="1600" b="1" dirty="0">
                <a:solidFill>
                  <a:srgbClr val="C00000"/>
                </a:solidFill>
                <a:latin typeface="Arial" panose="020B0604020202020204" pitchFamily="34" charset="0"/>
                <a:cs typeface="Arial" panose="020B0604020202020204" pitchFamily="34" charset="0"/>
              </a:rPr>
              <a:t>COUNCIL</a:t>
            </a:r>
          </a:p>
        </p:txBody>
      </p:sp>
      <p:pic>
        <p:nvPicPr>
          <p:cNvPr id="4" name="Picture 3"/>
          <p:cNvPicPr>
            <a:picLocks noChangeAspect="1"/>
          </p:cNvPicPr>
          <p:nvPr/>
        </p:nvPicPr>
        <p:blipFill>
          <a:blip r:embed="rId4"/>
          <a:stretch>
            <a:fillRect/>
          </a:stretch>
        </p:blipFill>
        <p:spPr>
          <a:xfrm>
            <a:off x="543815" y="685800"/>
            <a:ext cx="7978584" cy="5526943"/>
          </a:xfrm>
          <a:prstGeom prst="rect">
            <a:avLst/>
          </a:prstGeom>
        </p:spPr>
      </p:pic>
    </p:spTree>
    <p:extLst>
      <p:ext uri="{BB962C8B-B14F-4D97-AF65-F5344CB8AC3E}">
        <p14:creationId xmlns:p14="http://schemas.microsoft.com/office/powerpoint/2010/main" val="2151839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48210" y="116562"/>
            <a:ext cx="8833606" cy="961124"/>
          </a:xfrm>
        </p:spPr>
        <p:txBody>
          <a:bodyPr>
            <a:normAutofit/>
          </a:bodyPr>
          <a:lstStyle/>
          <a:p>
            <a:r>
              <a:rPr lang="en-US" sz="2400" b="1" dirty="0">
                <a:solidFill>
                  <a:srgbClr val="1FC77F"/>
                </a:solidFill>
                <a:latin typeface="Arial Black" panose="020B0A04020102020204" pitchFamily="34" charset="0"/>
              </a:rPr>
              <a:t>Current National Exploring SMEs / RAAs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62184" y="820054"/>
            <a:ext cx="8819631" cy="5355312"/>
          </a:xfrm>
          <a:prstGeom prst="rect">
            <a:avLst/>
          </a:prstGeom>
          <a:noFill/>
        </p:spPr>
        <p:txBody>
          <a:bodyPr wrap="square" rtlCol="0">
            <a:spAutoFit/>
          </a:bodyPr>
          <a:lstStyle/>
          <a:p>
            <a:pPr marL="285750" lvl="0" indent="-285750" defTabSz="914400" eaLnBrk="0" fontAlgn="base" hangingPunct="0">
              <a:spcBef>
                <a:spcPct val="0"/>
              </a:spcBef>
              <a:spcAft>
                <a:spcPct val="0"/>
              </a:spcAft>
              <a:buFont typeface="Arial" panose="020B0604020202020204" pitchFamily="34" charset="0"/>
              <a:buChar char="•"/>
            </a:pPr>
            <a:r>
              <a:rPr lang="en-US" altLang="en-US" sz="1400" b="1" dirty="0">
                <a:solidFill>
                  <a:srgbClr val="FFFF00"/>
                </a:solidFill>
                <a:latin typeface="Arial" panose="020B0604020202020204" pitchFamily="34" charset="0"/>
                <a:cs typeface="Arial" panose="020B0604020202020204" pitchFamily="34" charset="0"/>
              </a:rPr>
              <a:t>CST 1 ~ Suzie Steiner (Mountain West Council), who is currently an Advisor for an Exploring STEM / Robotics Post, which also encompasses trades such as  machining &amp; welding and business careers, and has previously been an assistant district commissioner, assistant &amp; roundtable commissioner and Cub Scout den leader. </a:t>
            </a:r>
            <a:r>
              <a:rPr lang="en-US" altLang="en-US" sz="1400" b="1" dirty="0">
                <a:solidFill>
                  <a:schemeClr val="accent6">
                    <a:lumMod val="75000"/>
                  </a:schemeClr>
                </a:solidFill>
                <a:latin typeface="Arial" panose="020B0604020202020204" pitchFamily="34" charset="0"/>
                <a:cs typeface="Arial" panose="020B0604020202020204" pitchFamily="34" charset="0"/>
              </a:rPr>
              <a:t>National</a:t>
            </a:r>
            <a:r>
              <a:rPr lang="en-US" altLang="en-US" sz="1400" b="1" dirty="0">
                <a:solidFill>
                  <a:srgbClr val="FFFF00"/>
                </a:solidFill>
                <a:latin typeface="Arial" panose="020B0604020202020204" pitchFamily="34" charset="0"/>
                <a:cs typeface="Arial" panose="020B0604020202020204" pitchFamily="34" charset="0"/>
              </a:rPr>
              <a:t> </a:t>
            </a:r>
            <a:r>
              <a:rPr lang="en-US" altLang="en-US" sz="1400" b="1" dirty="0">
                <a:solidFill>
                  <a:schemeClr val="accent6">
                    <a:lumMod val="75000"/>
                  </a:schemeClr>
                </a:solidFill>
                <a:latin typeface="Arial" panose="020B0604020202020204" pitchFamily="34" charset="0"/>
                <a:cs typeface="Arial" panose="020B0604020202020204" pitchFamily="34" charset="0"/>
              </a:rPr>
              <a:t>Exploring Resource Associate Advisor (ERAA) supporting the CST 1 and councils within the territory</a:t>
            </a:r>
          </a:p>
          <a:p>
            <a:pPr marL="576263" lvl="0" indent="-285750" fontAlgn="base">
              <a:spcBef>
                <a:spcPct val="0"/>
              </a:spcBef>
              <a:spcAft>
                <a:spcPct val="0"/>
              </a:spcAft>
              <a:buFont typeface="Courier New" panose="02070309020205020404" pitchFamily="49" charset="0"/>
              <a:buChar char="o"/>
            </a:pPr>
            <a:r>
              <a:rPr lang="en-US" altLang="en-US" sz="1400" b="1" u="sng" dirty="0">
                <a:solidFill>
                  <a:srgbClr val="FFFF00"/>
                </a:solidFill>
                <a:latin typeface="Arial" panose="020B0604020202020204" pitchFamily="34" charset="0"/>
                <a:cs typeface="Arial" panose="020B0604020202020204" pitchFamily="34" charset="0"/>
              </a:rPr>
              <a:t>suzie@openlabidaho.org</a:t>
            </a:r>
          </a:p>
          <a:p>
            <a:pPr marL="576263" lvl="0" indent="-285750" fontAlgn="base">
              <a:spcBef>
                <a:spcPct val="0"/>
              </a:spcBef>
              <a:spcAft>
                <a:spcPct val="0"/>
              </a:spcAft>
              <a:buFont typeface="Courier New" panose="02070309020205020404" pitchFamily="49" charset="0"/>
              <a:buChar char="o"/>
            </a:pPr>
            <a:r>
              <a:rPr lang="en-US" altLang="en-US" sz="1400" b="1" u="sng" dirty="0">
                <a:solidFill>
                  <a:srgbClr val="FFFF00"/>
                </a:solidFill>
                <a:latin typeface="Arial" panose="020B0604020202020204" pitchFamily="34" charset="0"/>
                <a:cs typeface="Arial" panose="020B0604020202020204" pitchFamily="34" charset="0"/>
              </a:rPr>
              <a:t>((208) 869-2403</a:t>
            </a:r>
          </a:p>
          <a:p>
            <a:pPr lvl="0"/>
            <a:endParaRPr lang="en-US" sz="8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CST 3~ Stuart Mahler (Golden Gate Area Council), who is currently an Assistant Council Commissioner and LFL Council Exploring Chair and Executive Board Member as well as a retired police officer, an advisor in the 1987 Law Enforcement  Exploring National Academy, staff member on three National Exploring Law Enforcement Exploring Conferences and Law Enforcement Explorer in his youth. </a:t>
            </a:r>
            <a:r>
              <a:rPr lang="en-US" sz="1400" b="1" dirty="0">
                <a:solidFill>
                  <a:schemeClr val="accent6">
                    <a:lumMod val="75000"/>
                  </a:schemeClr>
                </a:solidFill>
                <a:latin typeface="Arial" panose="020B0604020202020204" pitchFamily="34" charset="0"/>
                <a:cs typeface="Arial" panose="020B0604020202020204" pitchFamily="34" charset="0"/>
              </a:rPr>
              <a:t>National Exploring Resource Advisor (ERA) supporting the CST 3 and councils within the territory </a:t>
            </a:r>
          </a:p>
          <a:p>
            <a:pPr marL="576263" indent="-285750" fontAlgn="base">
              <a:spcBef>
                <a:spcPct val="0"/>
              </a:spcBef>
              <a:spcAft>
                <a:spcPct val="0"/>
              </a:spcAft>
              <a:buFont typeface="Courier New" panose="02070309020205020404" pitchFamily="49" charset="0"/>
              <a:buChar char="o"/>
            </a:pPr>
            <a:r>
              <a:rPr lang="en-US" sz="1400" b="1" u="sng" dirty="0">
                <a:solidFill>
                  <a:srgbClr val="FFFF00"/>
                </a:solidFill>
                <a:latin typeface="Arial" panose="020B0604020202020204" pitchFamily="34" charset="0"/>
                <a:cs typeface="Arial" panose="020B0604020202020204" pitchFamily="34" charset="0"/>
              </a:rPr>
              <a:t>mdc.stuart@gmail.com  </a:t>
            </a:r>
          </a:p>
          <a:p>
            <a:pPr marL="576263" indent="-285750" fontAlgn="base">
              <a:spcBef>
                <a:spcPct val="0"/>
              </a:spcBef>
              <a:spcAft>
                <a:spcPct val="0"/>
              </a:spcAft>
              <a:buFont typeface="Courier New" panose="02070309020205020404" pitchFamily="49" charset="0"/>
              <a:buChar char="o"/>
            </a:pPr>
            <a:r>
              <a:rPr lang="en-US" sz="1400" b="1" u="sng" dirty="0">
                <a:solidFill>
                  <a:srgbClr val="FFFF00"/>
                </a:solidFill>
                <a:latin typeface="Arial" panose="020B0604020202020204" pitchFamily="34" charset="0"/>
                <a:cs typeface="Arial" panose="020B0604020202020204" pitchFamily="34" charset="0"/>
              </a:rPr>
              <a:t>(925) 519-6957</a:t>
            </a:r>
          </a:p>
          <a:p>
            <a:endParaRPr lang="en-US" sz="800" dirty="0"/>
          </a:p>
          <a:p>
            <a:pPr marL="285750" indent="-2857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CST 4 &amp; 5 ~ Roger Engelbart (Greater St Louis Area Council), who is currently the Assistant Council Commissioner for Training and the Engineering Chair for the Council Exploring Committee, as well as a retired Boeing Engineer involved in Nondestructive Evaluation. National Exploring Training Lead and </a:t>
            </a:r>
            <a:r>
              <a:rPr lang="en-US" sz="1400" b="1" dirty="0">
                <a:solidFill>
                  <a:schemeClr val="accent6">
                    <a:lumMod val="75000"/>
                  </a:schemeClr>
                </a:solidFill>
                <a:latin typeface="Arial" panose="020B0604020202020204" pitchFamily="34" charset="0"/>
                <a:cs typeface="Arial" panose="020B0604020202020204" pitchFamily="34" charset="0"/>
              </a:rPr>
              <a:t>National </a:t>
            </a:r>
            <a:r>
              <a:rPr lang="en-US" altLang="en-US" sz="1400" b="1" dirty="0">
                <a:solidFill>
                  <a:schemeClr val="accent6">
                    <a:lumMod val="75000"/>
                  </a:schemeClr>
                </a:solidFill>
                <a:latin typeface="Arial" panose="020B0604020202020204" pitchFamily="34" charset="0"/>
                <a:cs typeface="Arial" panose="020B0604020202020204" pitchFamily="34" charset="0"/>
              </a:rPr>
              <a:t>Exploring Resource Associate Advisor (ERAA) </a:t>
            </a:r>
            <a:r>
              <a:rPr lang="en-US" sz="1400" b="1" dirty="0">
                <a:solidFill>
                  <a:schemeClr val="accent6">
                    <a:lumMod val="75000"/>
                  </a:schemeClr>
                </a:solidFill>
                <a:latin typeface="Arial" panose="020B0604020202020204" pitchFamily="34" charset="0"/>
                <a:cs typeface="Arial" panose="020B0604020202020204" pitchFamily="34" charset="0"/>
              </a:rPr>
              <a:t>supporting the CST 4 &amp; 5  and councils within those two territories </a:t>
            </a:r>
          </a:p>
          <a:p>
            <a:pPr marL="576263" lvl="0" indent="-285750" fontAlgn="base">
              <a:spcBef>
                <a:spcPct val="0"/>
              </a:spcBef>
              <a:spcAft>
                <a:spcPct val="0"/>
              </a:spcAft>
              <a:buFont typeface="Courier New" panose="02070309020205020404" pitchFamily="49" charset="0"/>
              <a:buChar char="o"/>
            </a:pPr>
            <a:r>
              <a:rPr lang="en-US" sz="1400" b="1" u="sng" dirty="0">
                <a:solidFill>
                  <a:srgbClr val="FFFF00"/>
                </a:solidFill>
                <a:latin typeface="Arial" panose="020B0604020202020204" pitchFamily="34" charset="0"/>
                <a:cs typeface="Arial" panose="020B0604020202020204" pitchFamily="34" charset="0"/>
              </a:rPr>
              <a:t>engelbart301@sbcglobal.net</a:t>
            </a:r>
          </a:p>
          <a:p>
            <a:pPr marL="576263" lvl="0" indent="-285750" fontAlgn="base">
              <a:spcBef>
                <a:spcPct val="0"/>
              </a:spcBef>
              <a:spcAft>
                <a:spcPct val="0"/>
              </a:spcAft>
              <a:buFont typeface="Courier New" panose="02070309020205020404" pitchFamily="49" charset="0"/>
              <a:buChar char="o"/>
            </a:pPr>
            <a:r>
              <a:rPr lang="en-US" sz="1400" b="1" u="sng" dirty="0">
                <a:solidFill>
                  <a:srgbClr val="FFFF00"/>
                </a:solidFill>
                <a:latin typeface="Arial" panose="020B0604020202020204" pitchFamily="34" charset="0"/>
                <a:cs typeface="Arial" panose="020B0604020202020204" pitchFamily="34" charset="0"/>
              </a:rPr>
              <a:t>(314) 920-8968</a:t>
            </a:r>
          </a:p>
          <a:p>
            <a:endParaRPr lang="en-US" dirty="0"/>
          </a:p>
        </p:txBody>
      </p:sp>
    </p:spTree>
    <p:extLst>
      <p:ext uri="{BB962C8B-B14F-4D97-AF65-F5344CB8AC3E}">
        <p14:creationId xmlns:p14="http://schemas.microsoft.com/office/powerpoint/2010/main" val="336026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3"/>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48210" y="192761"/>
            <a:ext cx="8833606" cy="625541"/>
          </a:xfrm>
        </p:spPr>
        <p:txBody>
          <a:bodyPr>
            <a:normAutofit/>
          </a:bodyPr>
          <a:lstStyle/>
          <a:p>
            <a:r>
              <a:rPr lang="en-US" sz="2400" b="1" dirty="0">
                <a:solidFill>
                  <a:srgbClr val="1FC77F"/>
                </a:solidFill>
                <a:latin typeface="Arial Black" panose="020B0A04020102020204" pitchFamily="34" charset="0"/>
              </a:rPr>
              <a:t>Current National Exploring SMEs / ERAs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48210" y="841820"/>
            <a:ext cx="8847579" cy="5463034"/>
          </a:xfrm>
          <a:prstGeom prst="rect">
            <a:avLst/>
          </a:prstGeom>
          <a:noFill/>
        </p:spPr>
        <p:txBody>
          <a:bodyPr wrap="square" rtlCol="0">
            <a:spAutoFit/>
          </a:bodyPr>
          <a:lstStyle/>
          <a:p>
            <a:pPr marL="285750" indent="-285750" defTabSz="914400" eaLnBrk="0" fontAlgn="base" hangingPunct="0">
              <a:spcBef>
                <a:spcPct val="0"/>
              </a:spcBef>
              <a:spcAft>
                <a:spcPct val="0"/>
              </a:spcAft>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6 ~ Richard (Dick) Davies (Glacier's Edge Council) who is the National Exploring Commissioner, Exploring Chair for the National Commissioner Service Team &amp; National Exploring Program Committee Vice-Chair, as well as VP - Development in Glacier's Edge Council (Madison, WI), Greater New York Councils Executive Board Member,  former Interim Scout Executive for the Greater New York Councils (2021 &amp; 2022), past Northeast Region Exploring Chair and Board Member, and, in his youth, National Explorer President (1976-77) &amp; Youth Member of National Executive Board. </a:t>
            </a:r>
            <a:r>
              <a:rPr lang="en-US" sz="1350" b="1" dirty="0">
                <a:solidFill>
                  <a:schemeClr val="accent6">
                    <a:lumMod val="75000"/>
                  </a:schemeClr>
                </a:solidFill>
                <a:latin typeface="Arial" panose="020B0604020202020204" pitchFamily="34" charset="0"/>
                <a:cs typeface="Arial" panose="020B0604020202020204" pitchFamily="34" charset="0"/>
              </a:rPr>
              <a:t>National</a:t>
            </a:r>
            <a:r>
              <a:rPr lang="en-US" sz="1350" b="1" dirty="0">
                <a:solidFill>
                  <a:srgbClr val="FFFF00"/>
                </a:solidFill>
                <a:latin typeface="Arial" panose="020B0604020202020204" pitchFamily="34" charset="0"/>
                <a:cs typeface="Arial" panose="020B0604020202020204" pitchFamily="34" charset="0"/>
              </a:rPr>
              <a:t> </a:t>
            </a:r>
            <a:r>
              <a:rPr lang="en-US" altLang="en-US" sz="1350" b="1" dirty="0">
                <a:solidFill>
                  <a:schemeClr val="accent6">
                    <a:lumMod val="75000"/>
                  </a:schemeClr>
                </a:solidFill>
                <a:latin typeface="Arial" panose="020B0604020202020204" pitchFamily="34" charset="0"/>
                <a:cs typeface="Arial" panose="020B0604020202020204" pitchFamily="34" charset="0"/>
              </a:rPr>
              <a:t>Exploring Resource Associate Advisor (ERAA) </a:t>
            </a:r>
            <a:r>
              <a:rPr lang="en-US" sz="1350" b="1" dirty="0">
                <a:solidFill>
                  <a:schemeClr val="accent6">
                    <a:lumMod val="75000"/>
                  </a:schemeClr>
                </a:solidFill>
                <a:latin typeface="Arial" panose="020B0604020202020204" pitchFamily="34" charset="0"/>
                <a:cs typeface="Arial" panose="020B0604020202020204" pitchFamily="34" charset="0"/>
              </a:rPr>
              <a:t>supporting the CST 6  and councils within the territory</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richard.davies.nyc@gmail.com</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(914) 327-7430</a:t>
            </a:r>
          </a:p>
          <a:p>
            <a:pPr defTabSz="914400" eaLnBrk="0" fontAlgn="base" hangingPunct="0">
              <a:spcBef>
                <a:spcPct val="0"/>
              </a:spcBef>
              <a:spcAft>
                <a:spcPct val="0"/>
              </a:spcAft>
            </a:pPr>
            <a:r>
              <a:rPr lang="en-US" sz="800" b="1" dirty="0">
                <a:solidFill>
                  <a:srgbClr val="FFFF00"/>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7 ~ Don Decker (Bay Area Council) - Eagle Scout, </a:t>
            </a:r>
            <a:r>
              <a:rPr lang="en-US" sz="1350" b="1" dirty="0" err="1">
                <a:solidFill>
                  <a:srgbClr val="FFFF00"/>
                </a:solidFill>
                <a:latin typeface="Arial" panose="020B0604020202020204" pitchFamily="34" charset="0"/>
                <a:cs typeface="Arial" panose="020B0604020202020204" pitchFamily="34" charset="0"/>
              </a:rPr>
              <a:t>Woodbadge</a:t>
            </a:r>
            <a:r>
              <a:rPr lang="en-US" sz="1350" b="1" dirty="0">
                <a:solidFill>
                  <a:srgbClr val="FFFF00"/>
                </a:solidFill>
                <a:latin typeface="Arial" panose="020B0604020202020204" pitchFamily="34" charset="0"/>
                <a:cs typeface="Arial" panose="020B0604020202020204" pitchFamily="34" charset="0"/>
              </a:rPr>
              <a:t> staff member, retired BSA Professional Scouter, Business and Banking Explorer as a youth, and currently a full time Agriculture Specialist, US Customs and Border Protection Agency. </a:t>
            </a:r>
            <a:r>
              <a:rPr lang="en-US" sz="1350" b="1" dirty="0">
                <a:solidFill>
                  <a:schemeClr val="accent6">
                    <a:lumMod val="75000"/>
                  </a:schemeClr>
                </a:solidFill>
                <a:latin typeface="Arial" panose="020B0604020202020204" pitchFamily="34" charset="0"/>
                <a:cs typeface="Arial" panose="020B0604020202020204" pitchFamily="34" charset="0"/>
              </a:rPr>
              <a:t>National </a:t>
            </a:r>
            <a:r>
              <a:rPr lang="en-US" altLang="en-US" sz="1350" b="1" dirty="0">
                <a:solidFill>
                  <a:schemeClr val="accent6">
                    <a:lumMod val="75000"/>
                  </a:schemeClr>
                </a:solidFill>
                <a:latin typeface="Arial" panose="020B0604020202020204" pitchFamily="34" charset="0"/>
                <a:cs typeface="Arial" panose="020B0604020202020204" pitchFamily="34" charset="0"/>
              </a:rPr>
              <a:t>Exploring Resource Associate Advisor (ERAA) </a:t>
            </a:r>
            <a:r>
              <a:rPr lang="en-US" sz="1350" b="1" dirty="0">
                <a:solidFill>
                  <a:schemeClr val="accent6">
                    <a:lumMod val="75000"/>
                  </a:schemeClr>
                </a:solidFill>
                <a:latin typeface="Arial" panose="020B0604020202020204" pitchFamily="34" charset="0"/>
                <a:cs typeface="Arial" panose="020B0604020202020204" pitchFamily="34" charset="0"/>
              </a:rPr>
              <a:t>supporting the CST  7 &amp; 16 and councils within the territory </a:t>
            </a:r>
            <a:endParaRPr lang="en-US" sz="1350" b="1" dirty="0">
              <a:solidFill>
                <a:srgbClr val="FFFF00"/>
              </a:solidFill>
              <a:latin typeface="Arial" panose="020B0604020202020204" pitchFamily="34" charset="0"/>
              <a:cs typeface="Arial" panose="020B0604020202020204" pitchFamily="34" charset="0"/>
            </a:endParaRP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dondecker@gmail.com</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( 832) 266-7145</a:t>
            </a:r>
          </a:p>
          <a:p>
            <a:pPr defTabSz="914400" eaLnBrk="0" fontAlgn="base" hangingPunct="0">
              <a:spcBef>
                <a:spcPct val="0"/>
              </a:spcBef>
              <a:spcAft>
                <a:spcPct val="0"/>
              </a:spcAft>
            </a:pPr>
            <a:endParaRPr lang="en-US" sz="800" b="1" dirty="0">
              <a:solidFill>
                <a:srgbClr val="FFFF00"/>
              </a:solidFill>
              <a:latin typeface="Arial" panose="020B0604020202020204" pitchFamily="34" charset="0"/>
              <a:cs typeface="Arial" panose="020B0604020202020204" pitchFamily="34" charset="0"/>
            </a:endParaRPr>
          </a:p>
          <a:p>
            <a:pPr marL="285750" indent="-285750" defTabSz="914400" eaLnBrk="0" fontAlgn="base" hangingPunct="0">
              <a:spcBef>
                <a:spcPct val="0"/>
              </a:spcBef>
              <a:spcAft>
                <a:spcPct val="0"/>
              </a:spcAft>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8 ~ Tom Belford (Western Massachusetts Council) - Sea Scout Commodore, and Assistant Council Commissioner. He has previously served as the Council VOA Advisor for Catalina Council, Arizona, Vice Commodore for two councils and for Western Region Area 6. Tom retired as a Chief Petty Officer from the Navy Reserve after 24 years of military service. (Although he is registered in Western Massachusetts Council, Tom resides in Marana AZ.)  </a:t>
            </a:r>
            <a:r>
              <a:rPr lang="en-US" sz="1350" b="1" dirty="0">
                <a:solidFill>
                  <a:schemeClr val="accent6">
                    <a:lumMod val="75000"/>
                  </a:schemeClr>
                </a:solidFill>
                <a:latin typeface="Arial" panose="020B0604020202020204" pitchFamily="34" charset="0"/>
                <a:cs typeface="Arial" panose="020B0604020202020204" pitchFamily="34" charset="0"/>
              </a:rPr>
              <a:t>National </a:t>
            </a:r>
            <a:r>
              <a:rPr lang="en-US" altLang="en-US" sz="1350" b="1" dirty="0">
                <a:solidFill>
                  <a:schemeClr val="accent6">
                    <a:lumMod val="75000"/>
                  </a:schemeClr>
                </a:solidFill>
                <a:latin typeface="Arial" panose="020B0604020202020204" pitchFamily="34" charset="0"/>
                <a:cs typeface="Arial" panose="020B0604020202020204" pitchFamily="34" charset="0"/>
              </a:rPr>
              <a:t>Exploring Resource Associate Advisor (ERAA)</a:t>
            </a:r>
            <a:r>
              <a:rPr lang="en-US" sz="1350" b="1" dirty="0">
                <a:solidFill>
                  <a:schemeClr val="accent6">
                    <a:lumMod val="75000"/>
                  </a:schemeClr>
                </a:solidFill>
                <a:latin typeface="Arial" panose="020B0604020202020204" pitchFamily="34" charset="0"/>
                <a:cs typeface="Arial" panose="020B0604020202020204" pitchFamily="34" charset="0"/>
              </a:rPr>
              <a:t> supporting the CST  8 and councils within the territory </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tbelford1893@outlook</a:t>
            </a:r>
            <a:r>
              <a:rPr lang="en-US" sz="1350" b="1" u="sng" dirty="0">
                <a:solidFill>
                  <a:srgbClr val="FFFF0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.com</a:t>
            </a:r>
            <a:endParaRPr lang="en-US" sz="1350" b="1" u="sng" dirty="0">
              <a:solidFill>
                <a:srgbClr val="FFFF00"/>
              </a:solidFill>
              <a:latin typeface="Arial" panose="020B0604020202020204" pitchFamily="34" charset="0"/>
              <a:cs typeface="Arial" panose="020B0604020202020204" pitchFamily="34" charset="0"/>
            </a:endParaRP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(520)488-1731</a:t>
            </a:r>
          </a:p>
          <a:p>
            <a:endParaRPr lang="en-US" dirty="0"/>
          </a:p>
        </p:txBody>
      </p:sp>
    </p:spTree>
    <p:extLst>
      <p:ext uri="{BB962C8B-B14F-4D97-AF65-F5344CB8AC3E}">
        <p14:creationId xmlns:p14="http://schemas.microsoft.com/office/powerpoint/2010/main" val="792024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68"/>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48210" y="229050"/>
            <a:ext cx="8833606" cy="625541"/>
          </a:xfrm>
        </p:spPr>
        <p:txBody>
          <a:bodyPr>
            <a:normAutofit/>
          </a:bodyPr>
          <a:lstStyle/>
          <a:p>
            <a:r>
              <a:rPr lang="en-US" sz="2400" b="1" dirty="0">
                <a:solidFill>
                  <a:srgbClr val="1FC77F"/>
                </a:solidFill>
                <a:latin typeface="Arial Black" panose="020B0A04020102020204" pitchFamily="34" charset="0"/>
              </a:rPr>
              <a:t>Current National Exploring SMEs / ERAs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48210" y="813957"/>
            <a:ext cx="8833606" cy="5686172"/>
          </a:xfrm>
          <a:prstGeom prst="rect">
            <a:avLst/>
          </a:prstGeom>
          <a:noFill/>
        </p:spPr>
        <p:txBody>
          <a:bodyPr wrap="square" rtlCol="0">
            <a:spAutoFit/>
          </a:bodyPr>
          <a:lstStyle/>
          <a:p>
            <a:pPr marL="285750" indent="-285750">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9 ~ Richard (Rick) Belford (Western Massachusetts Council),  is currently the Council Commissioner and Committee Chair for three units - a Cub Scout Pack, a Scouts BSA troop, and a Sea Scout Ship. He is also a former Scouting Professional/District Executive, a retired DOD/Federal employee and a retired USAF Chief Master Sergeant. </a:t>
            </a:r>
            <a:r>
              <a:rPr lang="en-US" sz="1350" b="1" dirty="0">
                <a:solidFill>
                  <a:schemeClr val="accent6">
                    <a:lumMod val="75000"/>
                  </a:schemeClr>
                </a:solidFill>
                <a:latin typeface="Arial" panose="020B0604020202020204" pitchFamily="34" charset="0"/>
                <a:cs typeface="Arial" panose="020B0604020202020204" pitchFamily="34" charset="0"/>
              </a:rPr>
              <a:t>National Awards &amp; Recognition Lead and Resource Associate Advisor (ERAA) supporting the CST 9 Program Lead and councils within that territory.</a:t>
            </a:r>
          </a:p>
          <a:p>
            <a:pPr marL="576263" lvl="1"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rebwmc234@gmail.com</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(860) 402-4836</a:t>
            </a:r>
          </a:p>
          <a:p>
            <a:pPr marL="290513" lvl="0" fontAlgn="base">
              <a:spcBef>
                <a:spcPct val="0"/>
              </a:spcBef>
              <a:spcAft>
                <a:spcPct val="0"/>
              </a:spcAft>
            </a:pPr>
            <a:endParaRPr lang="en-US" sz="800" b="1" u="sng"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10 ~ Joseph (Joe) Marinelli (Seneca Waterways Council), who is the Council Executive Committee’s &amp; Board’s former Vice President of Exploring, past President of the Finger Lakes Council  and Executive Director, Finger Lakes STEM  Hub as well as a retired Regional Supervising Superintendent &amp; BOCES (service agency) CEO for 25 school districts in upstate New York. </a:t>
            </a:r>
            <a:r>
              <a:rPr lang="en-US" sz="1350" b="1" dirty="0">
                <a:solidFill>
                  <a:schemeClr val="accent6">
                    <a:lumMod val="75000"/>
                  </a:schemeClr>
                </a:solidFill>
                <a:latin typeface="Arial" panose="020B0604020202020204" pitchFamily="34" charset="0"/>
                <a:cs typeface="Arial" panose="020B0604020202020204" pitchFamily="34" charset="0"/>
              </a:rPr>
              <a:t>National Exploring Resource Associate Advisor (ERAA) ) supporting the CST 10 and councils within the territory</a:t>
            </a:r>
          </a:p>
          <a:p>
            <a:pPr marL="576263" lvl="0"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josephjmarinelli@aol.com</a:t>
            </a:r>
          </a:p>
          <a:p>
            <a:pPr marL="576263" lvl="0"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(585) 704-4659</a:t>
            </a:r>
          </a:p>
          <a:p>
            <a:r>
              <a:rPr lang="en-US" sz="1350" b="1" dirty="0">
                <a:solidFill>
                  <a:srgbClr val="FFFF00"/>
                </a:solidFill>
                <a:latin typeface="Arial" panose="020B0604020202020204" pitchFamily="34" charset="0"/>
                <a:cs typeface="Arial" panose="020B0604020202020204" pitchFamily="34" charset="0"/>
              </a:rPr>
              <a:t>  </a:t>
            </a:r>
          </a:p>
          <a:p>
            <a:pPr marL="285750" lvl="0" indent="-285750">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12 – Jeff Schweiger (National Capital Area Council), who is currently an Assistant Council Commissioner (STEM, Exploring, Communications and Resources) as well as Membership Growth and Retention Lead on the National Exploring Committee.  He is a retired Naval Officer and presently works for a national security government contractor.  An Eagle Scout, he also was a member of a communications (print journalism) Exploring Post as a youth. </a:t>
            </a:r>
            <a:r>
              <a:rPr lang="en-US" sz="1350" b="1" dirty="0">
                <a:solidFill>
                  <a:schemeClr val="accent6">
                    <a:lumMod val="75000"/>
                  </a:schemeClr>
                </a:solidFill>
                <a:latin typeface="Arial" panose="020B0604020202020204" pitchFamily="34" charset="0"/>
                <a:cs typeface="Arial" panose="020B0604020202020204" pitchFamily="34" charset="0"/>
              </a:rPr>
              <a:t>National Exploring Resource Associate Advisor (ERAA) supporting the CST 12 &amp; 15 and councils within those two territories</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Scouter.jeff@earthlink.net</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(703) 472-0669</a:t>
            </a:r>
          </a:p>
          <a:p>
            <a:endParaRPr lang="en-US" dirty="0"/>
          </a:p>
        </p:txBody>
      </p:sp>
    </p:spTree>
    <p:extLst>
      <p:ext uri="{BB962C8B-B14F-4D97-AF65-F5344CB8AC3E}">
        <p14:creationId xmlns:p14="http://schemas.microsoft.com/office/powerpoint/2010/main" val="184326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327"/>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48210" y="-57614"/>
            <a:ext cx="8833606" cy="961124"/>
          </a:xfrm>
        </p:spPr>
        <p:txBody>
          <a:bodyPr>
            <a:normAutofit/>
          </a:bodyPr>
          <a:lstStyle/>
          <a:p>
            <a:r>
              <a:rPr lang="en-US" sz="2400" b="1" dirty="0">
                <a:solidFill>
                  <a:srgbClr val="1FC77F"/>
                </a:solidFill>
                <a:latin typeface="Arial Black" panose="020B0A04020102020204" pitchFamily="34" charset="0"/>
              </a:rPr>
              <a:t>Current National Exploring SMEs / ERAs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62184" y="679709"/>
            <a:ext cx="8819631" cy="4062651"/>
          </a:xfrm>
          <a:prstGeom prst="rect">
            <a:avLst/>
          </a:prstGeom>
          <a:noFill/>
        </p:spPr>
        <p:txBody>
          <a:bodyPr wrap="square" rtlCol="0">
            <a:spAutoFit/>
          </a:bodyPr>
          <a:lstStyle/>
          <a:p>
            <a:pPr marL="285750" lvl="0" indent="-285750">
              <a:buFont typeface="Arial" panose="020B0604020202020204" pitchFamily="34" charset="0"/>
              <a:buChar char="•"/>
            </a:pPr>
            <a:r>
              <a:rPr lang="en-US" sz="1300" b="1" dirty="0">
                <a:solidFill>
                  <a:srgbClr val="FFFF00"/>
                </a:solidFill>
                <a:latin typeface="Arial" panose="020B0604020202020204" pitchFamily="34" charset="0"/>
                <a:cs typeface="Arial" panose="020B0604020202020204" pitchFamily="34" charset="0"/>
              </a:rPr>
              <a:t>CST 13 ~ Linda Hassler (Monmouth Council) who is currently a member of her Monmouth Council Board of Directors and Troop 140 Committee Member as well as an Assistant Professor at Rutgers’ School of Nursing, former Northeast Region Area 5 Exploring Chair, former Exploring Post Advisor and a Tennis Explorer in her youth.</a:t>
            </a:r>
            <a:r>
              <a:rPr lang="en-US" sz="1300" b="1" dirty="0">
                <a:solidFill>
                  <a:schemeClr val="accent6">
                    <a:lumMod val="75000"/>
                  </a:schemeClr>
                </a:solidFill>
                <a:latin typeface="Arial" panose="020B0604020202020204" pitchFamily="34" charset="0"/>
                <a:cs typeface="Arial" panose="020B0604020202020204" pitchFamily="34" charset="0"/>
              </a:rPr>
              <a:t> </a:t>
            </a:r>
            <a:r>
              <a:rPr lang="en-US" sz="1300" b="1" dirty="0">
                <a:solidFill>
                  <a:srgbClr val="FFFF00"/>
                </a:solidFill>
                <a:latin typeface="Arial" panose="020B0604020202020204" pitchFamily="34" charset="0"/>
                <a:cs typeface="Arial" panose="020B0604020202020204" pitchFamily="34" charset="0"/>
              </a:rPr>
              <a:t>National Exploring Health &amp; Safety  / YPT Lead and </a:t>
            </a:r>
            <a:r>
              <a:rPr lang="en-US" sz="1300" b="1" dirty="0">
                <a:solidFill>
                  <a:schemeClr val="accent6">
                    <a:lumMod val="75000"/>
                  </a:schemeClr>
                </a:solidFill>
                <a:latin typeface="Arial" panose="020B0604020202020204" pitchFamily="34" charset="0"/>
                <a:cs typeface="Arial" panose="020B0604020202020204" pitchFamily="34" charset="0"/>
              </a:rPr>
              <a:t>National Exploring Resource Associate Advisor (ERAA) supporting the CST 13 and councils within the territory</a:t>
            </a:r>
          </a:p>
          <a:p>
            <a:pPr marL="576263" lvl="0" indent="-285750" fontAlgn="base">
              <a:spcBef>
                <a:spcPct val="0"/>
              </a:spcBef>
              <a:spcAft>
                <a:spcPct val="0"/>
              </a:spcAft>
              <a:buFont typeface="Courier New" panose="02070309020205020404" pitchFamily="49" charset="0"/>
              <a:buChar char="o"/>
            </a:pPr>
            <a:r>
              <a:rPr lang="en-US" sz="1300" b="1" u="sng" dirty="0">
                <a:solidFill>
                  <a:srgbClr val="FFFF00"/>
                </a:solidFill>
                <a:latin typeface="Arial" panose="020B0604020202020204" pitchFamily="34" charset="0"/>
                <a:cs typeface="Arial" panose="020B0604020202020204" pitchFamily="34" charset="0"/>
              </a:rPr>
              <a:t>Lindajhassler@gmail.com</a:t>
            </a:r>
          </a:p>
          <a:p>
            <a:pPr marL="576263" indent="-285750" fontAlgn="base">
              <a:spcBef>
                <a:spcPct val="0"/>
              </a:spcBef>
              <a:spcAft>
                <a:spcPct val="0"/>
              </a:spcAft>
              <a:buFont typeface="Courier New" panose="02070309020205020404" pitchFamily="49" charset="0"/>
              <a:buChar char="o"/>
            </a:pPr>
            <a:r>
              <a:rPr lang="en-US" sz="1300" b="1" u="sng" dirty="0">
                <a:solidFill>
                  <a:srgbClr val="FFFF00"/>
                </a:solidFill>
                <a:latin typeface="Arial" panose="020B0604020202020204" pitchFamily="34" charset="0"/>
                <a:cs typeface="Arial" panose="020B0604020202020204" pitchFamily="34" charset="0"/>
              </a:rPr>
              <a:t>(732) 687-7208</a:t>
            </a:r>
          </a:p>
          <a:p>
            <a:r>
              <a:rPr lang="en-US" sz="800" b="1" dirty="0">
                <a:solidFill>
                  <a:srgbClr val="FFFF00"/>
                </a:solidFill>
                <a:latin typeface="Arial" panose="020B0604020202020204" pitchFamily="34" charset="0"/>
                <a:cs typeface="Arial" panose="020B0604020202020204" pitchFamily="34" charset="0"/>
              </a:rPr>
              <a:t> </a:t>
            </a:r>
          </a:p>
          <a:p>
            <a:pPr marL="285750" indent="-285750" fontAlgn="base">
              <a:spcBef>
                <a:spcPct val="0"/>
              </a:spcBef>
              <a:spcAft>
                <a:spcPct val="0"/>
              </a:spcAft>
              <a:buFont typeface="Arial" panose="020B0604020202020204" pitchFamily="34" charset="0"/>
              <a:buChar char="•"/>
            </a:pPr>
            <a:r>
              <a:rPr lang="en-US" sz="1300" b="1" dirty="0">
                <a:solidFill>
                  <a:srgbClr val="FFFF00"/>
                </a:solidFill>
                <a:latin typeface="Arial" panose="020B0604020202020204" pitchFamily="34" charset="0"/>
                <a:cs typeface="Arial" panose="020B0604020202020204" pitchFamily="34" charset="0"/>
              </a:rPr>
              <a:t>CST 14 ~ Lawrence (Larry) Smith (Middle Tennessee Council), is an Assistant District Commissioner serving Sea Scout and Exploring units. As a youth, he was a Cub Scout, Boy Scout, and Explorer, and as an adult, has served as Chapter OA Adviser and District Commissioner.  He is a former Chief Petty Officer in the US Navy Submarine Service and is retired from Contra Costa County, California. </a:t>
            </a:r>
            <a:r>
              <a:rPr lang="en-US" sz="1300" b="1" dirty="0">
                <a:solidFill>
                  <a:schemeClr val="accent6">
                    <a:lumMod val="75000"/>
                  </a:schemeClr>
                </a:solidFill>
                <a:latin typeface="Arial" panose="020B0604020202020204" pitchFamily="34" charset="0"/>
                <a:cs typeface="Arial" panose="020B0604020202020204" pitchFamily="34" charset="0"/>
              </a:rPr>
              <a:t>National Exploring Resource Associate Advisor (ERAA) supporting the CST 14 and councils within the territory.</a:t>
            </a:r>
          </a:p>
          <a:p>
            <a:pPr marL="573088" lvl="1" indent="-285750" fontAlgn="base">
              <a:spcBef>
                <a:spcPct val="0"/>
              </a:spcBef>
              <a:spcAft>
                <a:spcPct val="0"/>
              </a:spcAft>
              <a:buFont typeface="Courier New" panose="02070309020205020404" pitchFamily="49" charset="0"/>
              <a:buChar char="o"/>
            </a:pPr>
            <a:r>
              <a:rPr lang="en-US" sz="1300" b="1" u="sng" dirty="0">
                <a:solidFill>
                  <a:srgbClr val="FFFF0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muir.scouter@gmail.com</a:t>
            </a:r>
            <a:endParaRPr lang="en-US" sz="1300" b="1" u="sng" dirty="0">
              <a:solidFill>
                <a:srgbClr val="FFFF00"/>
              </a:solidFill>
              <a:latin typeface="Arial" panose="020B0604020202020204" pitchFamily="34" charset="0"/>
              <a:cs typeface="Arial" panose="020B0604020202020204" pitchFamily="34" charset="0"/>
            </a:endParaRPr>
          </a:p>
          <a:p>
            <a:pPr marL="576263" indent="-285750" fontAlgn="base">
              <a:spcBef>
                <a:spcPct val="0"/>
              </a:spcBef>
              <a:spcAft>
                <a:spcPct val="0"/>
              </a:spcAft>
              <a:buFont typeface="Courier New" panose="02070309020205020404" pitchFamily="49" charset="0"/>
              <a:buChar char="o"/>
            </a:pPr>
            <a:r>
              <a:rPr lang="en-US" sz="1300" b="1" u="sng" dirty="0">
                <a:solidFill>
                  <a:srgbClr val="FFFF00"/>
                </a:solidFill>
                <a:latin typeface="Arial" panose="020B0604020202020204" pitchFamily="34" charset="0"/>
                <a:cs typeface="Arial" panose="020B0604020202020204" pitchFamily="34" charset="0"/>
              </a:rPr>
              <a:t>925-787-7139</a:t>
            </a:r>
          </a:p>
          <a:p>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dirty="0">
                <a:solidFill>
                  <a:srgbClr val="FFFF00"/>
                </a:solidFill>
                <a:latin typeface="Arial" panose="020B0604020202020204" pitchFamily="34" charset="0"/>
                <a:cs typeface="Arial" panose="020B0604020202020204" pitchFamily="34" charset="0"/>
              </a:rPr>
              <a:t>CST 15 ~ Jeff Schweiger</a:t>
            </a:r>
          </a:p>
          <a:p>
            <a:endParaRPr lang="en-US" sz="800" b="1" dirty="0">
              <a:solidFill>
                <a:srgbClr val="FFFF00"/>
              </a:solidFill>
              <a:latin typeface="Arial" panose="020B0604020202020204" pitchFamily="34" charset="0"/>
              <a:cs typeface="Arial" panose="020B0604020202020204" pitchFamily="34" charset="0"/>
            </a:endParaRPr>
          </a:p>
          <a:p>
            <a:pPr marL="285750" indent="-285750" defTabSz="914400" eaLnBrk="0" fontAlgn="base" hangingPunct="0">
              <a:spcBef>
                <a:spcPct val="0"/>
              </a:spcBef>
              <a:spcAft>
                <a:spcPct val="0"/>
              </a:spcAft>
              <a:buFont typeface="Arial" panose="020B0604020202020204" pitchFamily="34" charset="0"/>
              <a:buChar char="•"/>
            </a:pPr>
            <a:r>
              <a:rPr lang="en-US" sz="1300" b="1" dirty="0">
                <a:solidFill>
                  <a:srgbClr val="FFFF00"/>
                </a:solidFill>
                <a:latin typeface="Arial" panose="020B0604020202020204" pitchFamily="34" charset="0"/>
                <a:cs typeface="Arial" panose="020B0604020202020204" pitchFamily="34" charset="0"/>
              </a:rPr>
              <a:t>CST 16 ~ </a:t>
            </a:r>
            <a:r>
              <a:rPr lang="en-US" sz="1200" b="1" dirty="0">
                <a:solidFill>
                  <a:srgbClr val="FFFF00"/>
                </a:solidFill>
                <a:latin typeface="Arial" panose="020B0604020202020204" pitchFamily="34" charset="0"/>
                <a:cs typeface="Arial" panose="020B0604020202020204" pitchFamily="34" charset="0"/>
              </a:rPr>
              <a:t>Don Decker</a:t>
            </a:r>
          </a:p>
          <a:p>
            <a:pPr defTabSz="914400" eaLnBrk="0" fontAlgn="base" hangingPunct="0">
              <a:spcBef>
                <a:spcPct val="0"/>
              </a:spcBef>
              <a:spcAft>
                <a:spcPct val="0"/>
              </a:spcAft>
            </a:pPr>
            <a:r>
              <a:rPr lang="en-US" sz="800" b="1" dirty="0">
                <a:solidFill>
                  <a:srgbClr val="FFFF00"/>
                </a:solidFill>
                <a:latin typeface="Arial" panose="020B0604020202020204" pitchFamily="34" charset="0"/>
                <a:cs typeface="Arial" panose="020B0604020202020204" pitchFamily="34" charset="0"/>
              </a:rPr>
              <a:t>  </a:t>
            </a:r>
          </a:p>
          <a:p>
            <a:endParaRPr lang="en-US" dirty="0"/>
          </a:p>
        </p:txBody>
      </p:sp>
    </p:spTree>
    <p:extLst>
      <p:ext uri="{BB962C8B-B14F-4D97-AF65-F5344CB8AC3E}">
        <p14:creationId xmlns:p14="http://schemas.microsoft.com/office/powerpoint/2010/main" val="2418547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2183" y="312503"/>
            <a:ext cx="8644359" cy="998939"/>
          </a:xfrm>
        </p:spPr>
        <p:txBody>
          <a:bodyPr>
            <a:normAutofit/>
          </a:bodyPr>
          <a:lstStyle/>
          <a:p>
            <a:r>
              <a:rPr lang="en-US" sz="2800" dirty="0">
                <a:solidFill>
                  <a:srgbClr val="2AB96C"/>
                </a:solidFill>
                <a:latin typeface="Arial Black" panose="020B0A04020102020204" pitchFamily="34" charset="0"/>
              </a:rPr>
              <a:t>Exploring Associate Resource Advisors </a:t>
            </a:r>
            <a:br>
              <a:rPr lang="en-US" sz="2800" dirty="0">
                <a:solidFill>
                  <a:srgbClr val="2AB96C"/>
                </a:solidFill>
                <a:latin typeface="Arial Black" panose="020B0A04020102020204" pitchFamily="34" charset="0"/>
              </a:rPr>
            </a:br>
            <a:r>
              <a:rPr lang="en-US" sz="2800" dirty="0">
                <a:solidFill>
                  <a:srgbClr val="2AB96C"/>
                </a:solidFill>
                <a:latin typeface="Arial Black" panose="020B0A04020102020204" pitchFamily="34" charset="0"/>
              </a:rPr>
              <a:t>Serve the Entire Country</a:t>
            </a:r>
          </a:p>
        </p:txBody>
      </p:sp>
      <p:pic>
        <p:nvPicPr>
          <p:cNvPr id="3" name="Picture 2">
            <a:extLst>
              <a:ext uri="{FF2B5EF4-FFF2-40B4-BE49-F238E27FC236}">
                <a16:creationId xmlns:a16="http://schemas.microsoft.com/office/drawing/2014/main" id="{C43D42F3-6B56-8FC7-FB9C-D54BFC9E5174}"/>
              </a:ext>
            </a:extLst>
          </p:cNvPr>
          <p:cNvPicPr>
            <a:picLocks noChangeAspect="1"/>
          </p:cNvPicPr>
          <p:nvPr/>
        </p:nvPicPr>
        <p:blipFill>
          <a:blip r:embed="rId4"/>
          <a:stretch>
            <a:fillRect/>
          </a:stretch>
        </p:blipFill>
        <p:spPr>
          <a:xfrm>
            <a:off x="254031" y="1486899"/>
            <a:ext cx="4630789" cy="3041171"/>
          </a:xfrm>
          <a:prstGeom prst="rect">
            <a:avLst/>
          </a:prstGeom>
          <a:ln w="9525">
            <a:solidFill>
              <a:schemeClr val="tx1"/>
            </a:solidFill>
          </a:ln>
        </p:spPr>
      </p:pic>
      <p:pic>
        <p:nvPicPr>
          <p:cNvPr id="5" name="Picture 4">
            <a:extLst>
              <a:ext uri="{FF2B5EF4-FFF2-40B4-BE49-F238E27FC236}">
                <a16:creationId xmlns:a16="http://schemas.microsoft.com/office/drawing/2014/main" id="{F073A4D9-3581-1FEE-E32F-68BCA04A3CB5}"/>
              </a:ext>
            </a:extLst>
          </p:cNvPr>
          <p:cNvPicPr>
            <a:picLocks noChangeAspect="1"/>
          </p:cNvPicPr>
          <p:nvPr/>
        </p:nvPicPr>
        <p:blipFill>
          <a:blip r:embed="rId5"/>
          <a:stretch>
            <a:fillRect/>
          </a:stretch>
        </p:blipFill>
        <p:spPr>
          <a:xfrm>
            <a:off x="3088890" y="3805199"/>
            <a:ext cx="5709965" cy="2193873"/>
          </a:xfrm>
          <a:prstGeom prst="rect">
            <a:avLst/>
          </a:prstGeom>
          <a:ln w="9525">
            <a:solidFill>
              <a:schemeClr val="tx1"/>
            </a:solidFill>
          </a:ln>
        </p:spPr>
      </p:pic>
      <p:sp>
        <p:nvSpPr>
          <p:cNvPr id="6" name="TextBox 5">
            <a:extLst>
              <a:ext uri="{FF2B5EF4-FFF2-40B4-BE49-F238E27FC236}">
                <a16:creationId xmlns:a16="http://schemas.microsoft.com/office/drawing/2014/main" id="{187147BC-D703-C4AC-0B5E-83A18E37EC9A}"/>
              </a:ext>
            </a:extLst>
          </p:cNvPr>
          <p:cNvSpPr txBox="1"/>
          <p:nvPr/>
        </p:nvSpPr>
        <p:spPr>
          <a:xfrm>
            <a:off x="5209674" y="2009214"/>
            <a:ext cx="3772142" cy="1292662"/>
          </a:xfrm>
          <a:prstGeom prst="rect">
            <a:avLst/>
          </a:prstGeom>
          <a:noFill/>
        </p:spPr>
        <p:txBody>
          <a:bodyPr wrap="square" rtlCol="0">
            <a:spAutoFit/>
          </a:bodyPr>
          <a:lstStyle/>
          <a:p>
            <a:r>
              <a:rPr lang="en-US" sz="2000" b="1" dirty="0">
                <a:solidFill>
                  <a:srgbClr val="FFFF00"/>
                </a:solidFill>
                <a:latin typeface="Arial" panose="020B0604020202020204" pitchFamily="34" charset="0"/>
                <a:cs typeface="Arial" panose="020B0604020202020204" pitchFamily="34" charset="0"/>
              </a:rPr>
              <a:t>Find your Council Service Territory &amp; assigned ERAA at </a:t>
            </a:r>
          </a:p>
          <a:p>
            <a:r>
              <a:rPr lang="en-US" sz="2000" b="1" dirty="0">
                <a:solidFill>
                  <a:srgbClr val="FFFF00"/>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www.exploring.org/about-us</a:t>
            </a:r>
            <a:endParaRPr lang="en-US" sz="20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315788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B61FF-DFF6-1728-C7C5-D28362426E68}"/>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CBB7933F-8F2A-6FEF-BFB1-01725E4C45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727"/>
            <a:ext cx="9144000" cy="6883121"/>
          </a:xfrm>
          <a:prstGeom prst="rect">
            <a:avLst/>
          </a:prstGeom>
        </p:spPr>
      </p:pic>
      <p:pic>
        <p:nvPicPr>
          <p:cNvPr id="23" name="Picture 22" descr="exploring_wht_transparent-01.png">
            <a:extLst>
              <a:ext uri="{FF2B5EF4-FFF2-40B4-BE49-F238E27FC236}">
                <a16:creationId xmlns:a16="http://schemas.microsoft.com/office/drawing/2014/main" id="{D2A4FBDD-E6BC-E552-253F-8624AC7E2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6CACD7D7-9566-A1FB-3108-D8034BE1612F}"/>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B424CD4-DB8C-52CB-BB5E-BE0C830529F6}"/>
              </a:ext>
            </a:extLst>
          </p:cNvPr>
          <p:cNvSpPr>
            <a:spLocks noGrp="1"/>
          </p:cNvSpPr>
          <p:nvPr>
            <p:ph type="ctrTitle"/>
          </p:nvPr>
        </p:nvSpPr>
        <p:spPr>
          <a:xfrm>
            <a:off x="148210" y="116562"/>
            <a:ext cx="8833606" cy="961124"/>
          </a:xfrm>
        </p:spPr>
        <p:txBody>
          <a:bodyPr>
            <a:normAutofit/>
          </a:bodyPr>
          <a:lstStyle/>
          <a:p>
            <a:r>
              <a:rPr lang="en-US" sz="2400" b="1" dirty="0">
                <a:solidFill>
                  <a:srgbClr val="1FC77F"/>
                </a:solidFill>
                <a:latin typeface="Arial Black" panose="020B0A04020102020204" pitchFamily="34" charset="0"/>
              </a:rPr>
              <a:t>Current National Exploring SMEs / RAAs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29F96131-5EA3-FA54-FB83-F22E47629091}"/>
              </a:ext>
            </a:extLst>
          </p:cNvPr>
          <p:cNvSpPr txBox="1"/>
          <p:nvPr/>
        </p:nvSpPr>
        <p:spPr>
          <a:xfrm>
            <a:off x="250371" y="918028"/>
            <a:ext cx="8556172" cy="5109091"/>
          </a:xfrm>
          <a:prstGeom prst="rect">
            <a:avLst/>
          </a:prstGeom>
          <a:noFill/>
        </p:spPr>
        <p:txBody>
          <a:bodyPr wrap="square" rtlCol="0">
            <a:spAutoFit/>
          </a:bodyPr>
          <a:lstStyle/>
          <a:p>
            <a:r>
              <a:rPr lang="en-US" sz="1600" b="1" dirty="0">
                <a:solidFill>
                  <a:schemeClr val="accent6">
                    <a:lumMod val="75000"/>
                  </a:schemeClr>
                </a:solidFill>
                <a:latin typeface="Arial" panose="020B0604020202020204" pitchFamily="34" charset="0"/>
                <a:cs typeface="Arial" panose="020B0604020202020204" pitchFamily="34" charset="0"/>
              </a:rPr>
              <a:t>Additionally, any of these National Exploring  RAAs are available to any of the CSTs and their councils on the following Exploring Career Fields </a:t>
            </a:r>
            <a:endParaRPr lang="en-US" sz="1600" dirty="0">
              <a:solidFill>
                <a:schemeClr val="accent6">
                  <a:lumMod val="75000"/>
                </a:schemeClr>
              </a:solidFill>
              <a:latin typeface="Arial" panose="020B0604020202020204" pitchFamily="34" charset="0"/>
              <a:cs typeface="Arial" panose="020B0604020202020204" pitchFamily="34" charset="0"/>
            </a:endParaRPr>
          </a:p>
          <a:p>
            <a:r>
              <a:rPr lang="en-US" sz="800" b="1" dirty="0">
                <a:solidFill>
                  <a:srgbClr val="FFFF00"/>
                </a:solidFill>
                <a:latin typeface="Arial" panose="020B0604020202020204" pitchFamily="34" charset="0"/>
                <a:cs typeface="Arial" panose="020B0604020202020204" pitchFamily="34" charset="0"/>
              </a:rPr>
              <a:t> </a:t>
            </a:r>
            <a:endParaRPr lang="en-US" sz="800"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Arts &amp; Humanities </a:t>
            </a:r>
            <a:r>
              <a:rPr lang="en-US" sz="1400" b="1" dirty="0">
                <a:solidFill>
                  <a:srgbClr val="FFFF00"/>
                </a:solidFill>
                <a:latin typeface="Arial" panose="020B0604020202020204" pitchFamily="34" charset="0"/>
                <a:cs typeface="Arial" panose="020B0604020202020204" pitchFamily="34" charset="0"/>
              </a:rPr>
              <a:t>~ Tim Buckles</a:t>
            </a:r>
            <a:endParaRPr lang="en-US" sz="1400" b="1" dirty="0">
              <a:solidFill>
                <a:schemeClr val="accent6">
                  <a:lumMod val="75000"/>
                </a:schemeClr>
              </a:solidFill>
              <a:latin typeface="Arial" panose="020B0604020202020204" pitchFamily="34" charset="0"/>
              <a:cs typeface="Arial" panose="020B0604020202020204" pitchFamily="34" charset="0"/>
            </a:endParaRPr>
          </a:p>
          <a:p>
            <a:pPr lvl="0"/>
            <a:endParaRPr lang="en-US" sz="800" b="1" dirty="0">
              <a:solidFill>
                <a:schemeClr val="accent6">
                  <a:lumMod val="75000"/>
                </a:schemeClr>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Aviation</a:t>
            </a:r>
            <a:r>
              <a:rPr lang="en-US" sz="1400" b="1" dirty="0">
                <a:solidFill>
                  <a:srgbClr val="FFFF00"/>
                </a:solidFill>
                <a:latin typeface="Arial" panose="020B0604020202020204" pitchFamily="34" charset="0"/>
                <a:cs typeface="Arial" panose="020B0604020202020204" pitchFamily="34" charset="0"/>
              </a:rPr>
              <a:t> ~ Rick Belford &amp; Roger Engelbart </a:t>
            </a:r>
          </a:p>
          <a:p>
            <a:pPr lvl="0"/>
            <a:endParaRPr lang="en-US" sz="8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Business</a:t>
            </a:r>
            <a:r>
              <a:rPr lang="en-US" sz="1400" b="1" dirty="0">
                <a:solidFill>
                  <a:srgbClr val="FFFF00"/>
                </a:solidFill>
                <a:latin typeface="Arial" panose="020B0604020202020204" pitchFamily="34" charset="0"/>
                <a:cs typeface="Arial" panose="020B0604020202020204" pitchFamily="34" charset="0"/>
              </a:rPr>
              <a:t> ~ Rick Belford (Contracting &amp; Procurement)</a:t>
            </a:r>
          </a:p>
          <a:p>
            <a:pPr lvl="0"/>
            <a:endParaRPr lang="en-US" sz="800" b="1" dirty="0">
              <a:solidFill>
                <a:schemeClr val="accent6">
                  <a:lumMod val="75000"/>
                </a:schemeClr>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Communications </a:t>
            </a:r>
            <a:r>
              <a:rPr lang="en-US" sz="1400" b="1" dirty="0">
                <a:solidFill>
                  <a:srgbClr val="FFFF00"/>
                </a:solidFill>
                <a:latin typeface="Arial" panose="020B0604020202020204" pitchFamily="34" charset="0"/>
                <a:cs typeface="Arial" panose="020B0604020202020204" pitchFamily="34" charset="0"/>
              </a:rPr>
              <a:t>~ Rick Belford (Broadcasting &amp; Public Relations)</a:t>
            </a:r>
          </a:p>
          <a:p>
            <a:pPr marL="285750" lvl="0" indent="-285750">
              <a:buFont typeface="Arial" panose="020B0604020202020204" pitchFamily="34" charset="0"/>
              <a:buChar char="•"/>
            </a:pPr>
            <a:endParaRPr lang="en-US" sz="8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Engineering &amp; Technology </a:t>
            </a:r>
            <a:r>
              <a:rPr lang="en-US" sz="1400" b="1" dirty="0">
                <a:solidFill>
                  <a:srgbClr val="FFFF00"/>
                </a:solidFill>
                <a:latin typeface="Arial" panose="020B0604020202020204" pitchFamily="34" charset="0"/>
                <a:cs typeface="Arial" panose="020B0604020202020204" pitchFamily="34" charset="0"/>
              </a:rPr>
              <a:t>~ Roger Engelbart, Craig Martin and Suzie Steiner (Robotics)</a:t>
            </a:r>
          </a:p>
          <a:p>
            <a:pPr lvl="0"/>
            <a:endParaRPr lang="en-US" sz="8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Health Care </a:t>
            </a:r>
            <a:r>
              <a:rPr lang="en-US" sz="1400" b="1" dirty="0">
                <a:solidFill>
                  <a:srgbClr val="FFFF00"/>
                </a:solidFill>
                <a:latin typeface="Arial" panose="020B0604020202020204" pitchFamily="34" charset="0"/>
                <a:cs typeface="Arial" panose="020B0604020202020204" pitchFamily="34" charset="0"/>
              </a:rPr>
              <a:t>~ Linda Hassler</a:t>
            </a:r>
          </a:p>
          <a:p>
            <a:pPr marL="285750" lvl="0" indent="-285750">
              <a:buFont typeface="Arial" panose="020B0604020202020204" pitchFamily="34" charset="0"/>
              <a:buChar char="•"/>
            </a:pPr>
            <a:endParaRPr lang="en-US" sz="8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Law &amp; Government </a:t>
            </a:r>
            <a:r>
              <a:rPr lang="en-US" sz="1400" b="1" dirty="0">
                <a:solidFill>
                  <a:srgbClr val="FFFF00"/>
                </a:solidFill>
                <a:latin typeface="Arial" panose="020B0604020202020204" pitchFamily="34" charset="0"/>
                <a:cs typeface="Arial" panose="020B0604020202020204" pitchFamily="34" charset="0"/>
              </a:rPr>
              <a:t>~ Craig Martin &amp; Rick Belford (Military Careers)</a:t>
            </a:r>
          </a:p>
          <a:p>
            <a:pPr lvl="0"/>
            <a:endParaRPr lang="en-US" sz="8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Law Enforcement </a:t>
            </a:r>
            <a:r>
              <a:rPr lang="en-US" sz="1400" b="1" dirty="0">
                <a:solidFill>
                  <a:srgbClr val="FFFF00"/>
                </a:solidFill>
                <a:latin typeface="Arial" panose="020B0604020202020204" pitchFamily="34" charset="0"/>
                <a:cs typeface="Arial" panose="020B0604020202020204" pitchFamily="34" charset="0"/>
              </a:rPr>
              <a:t>~ Stuart Mahler &amp; Rick Terborch</a:t>
            </a:r>
          </a:p>
          <a:p>
            <a:pPr lvl="0"/>
            <a:endParaRPr lang="en-US" sz="800" b="1" dirty="0">
              <a:solidFill>
                <a:schemeClr val="accent6">
                  <a:lumMod val="75000"/>
                </a:schemeClr>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Skilled Trades </a:t>
            </a:r>
            <a:r>
              <a:rPr lang="en-US" sz="1400" b="1" dirty="0">
                <a:solidFill>
                  <a:srgbClr val="FFFF00"/>
                </a:solidFill>
                <a:latin typeface="Arial" panose="020B0604020202020204" pitchFamily="34" charset="0"/>
                <a:cs typeface="Arial" panose="020B0604020202020204" pitchFamily="34" charset="0"/>
              </a:rPr>
              <a:t>~ Joe Marinelli &amp; Suzie Steiner </a:t>
            </a:r>
          </a:p>
          <a:p>
            <a:pPr lvl="0"/>
            <a:endParaRPr lang="en-US" sz="8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Social Services </a:t>
            </a:r>
            <a:r>
              <a:rPr lang="en-US" sz="1400" b="1" dirty="0">
                <a:solidFill>
                  <a:srgbClr val="FFFF00"/>
                </a:solidFill>
                <a:latin typeface="Arial" panose="020B0604020202020204" pitchFamily="34" charset="0"/>
                <a:cs typeface="Arial" panose="020B0604020202020204" pitchFamily="34" charset="0"/>
              </a:rPr>
              <a:t>~ Joe Marinelli (Education), Linda Hassler (College Professor), Rick Belford (Non-Profit / Not-For-Profit Management) and Suzie Steiner (STEM)</a:t>
            </a:r>
          </a:p>
          <a:p>
            <a:pPr lvl="0"/>
            <a:endParaRPr lang="en-US" sz="8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Other Career Fields </a:t>
            </a:r>
            <a:r>
              <a:rPr lang="en-US" sz="1400" b="1" dirty="0">
                <a:solidFill>
                  <a:srgbClr val="FFFF00"/>
                </a:solidFill>
                <a:latin typeface="Arial" panose="020B0604020202020204" pitchFamily="34" charset="0"/>
                <a:cs typeface="Arial" panose="020B0604020202020204" pitchFamily="34" charset="0"/>
              </a:rPr>
              <a:t>~ National Exploring RAA, assisting your CST, will find the best individual to assist you for other Exploring Career Fields</a:t>
            </a:r>
          </a:p>
          <a:p>
            <a:endParaRPr lang="en-US" dirty="0"/>
          </a:p>
        </p:txBody>
      </p:sp>
    </p:spTree>
    <p:extLst>
      <p:ext uri="{BB962C8B-B14F-4D97-AF65-F5344CB8AC3E}">
        <p14:creationId xmlns:p14="http://schemas.microsoft.com/office/powerpoint/2010/main" val="177844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9FE37-A59A-0557-37B3-3332E6932BA0}"/>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8D29640C-3796-02F4-0E7B-E558AEE2E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7046"/>
            <a:ext cx="9144000" cy="6883121"/>
          </a:xfrm>
          <a:prstGeom prst="rect">
            <a:avLst/>
          </a:prstGeom>
        </p:spPr>
      </p:pic>
      <p:pic>
        <p:nvPicPr>
          <p:cNvPr id="23" name="Picture 22" descr="exploring_wht_transparent-01.png">
            <a:extLst>
              <a:ext uri="{FF2B5EF4-FFF2-40B4-BE49-F238E27FC236}">
                <a16:creationId xmlns:a16="http://schemas.microsoft.com/office/drawing/2014/main" id="{F078F8B2-1194-BDB5-F3FC-E23F2B382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DA861C49-E8B9-D4DE-012A-514401BB748A}"/>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46E0343-F331-4DFF-B234-0235275B7F9A}"/>
              </a:ext>
            </a:extLst>
          </p:cNvPr>
          <p:cNvSpPr>
            <a:spLocks noGrp="1"/>
          </p:cNvSpPr>
          <p:nvPr>
            <p:ph type="ctrTitle"/>
          </p:nvPr>
        </p:nvSpPr>
        <p:spPr>
          <a:xfrm>
            <a:off x="228600" y="249010"/>
            <a:ext cx="8632371" cy="4390119"/>
          </a:xfrm>
        </p:spPr>
        <p:txBody>
          <a:bodyPr>
            <a:normAutofit/>
          </a:bodyPr>
          <a:lstStyle/>
          <a:p>
            <a:pPr marL="457200" marR="0">
              <a:tabLst>
                <a:tab pos="2971800" algn="ctr"/>
                <a:tab pos="5943600" algn="r"/>
              </a:tabLst>
            </a:pPr>
            <a:r>
              <a:rPr lang="en-US" sz="3600" b="1" dirty="0">
                <a:solidFill>
                  <a:srgbClr val="2AB96C"/>
                </a:solidFill>
                <a:latin typeface="Arial Black" panose="020B0A04020102020204" pitchFamily="34" charset="0"/>
                <a:cs typeface="Arial" panose="020B0604020202020204" pitchFamily="34" charset="0"/>
              </a:rPr>
              <a:t>2026-2027 National Exploring Program Priorities (Abridged Version)  Mapped to Scouting America’s 2026-2027 Trail Map Priorities</a:t>
            </a:r>
          </a:p>
        </p:txBody>
      </p:sp>
      <p:pic>
        <p:nvPicPr>
          <p:cNvPr id="2" name="Picture 1">
            <a:extLst>
              <a:ext uri="{FF2B5EF4-FFF2-40B4-BE49-F238E27FC236}">
                <a16:creationId xmlns:a16="http://schemas.microsoft.com/office/drawing/2014/main" id="{3933C292-C699-63D5-4F69-378C7FD1D265}"/>
              </a:ext>
            </a:extLst>
          </p:cNvPr>
          <p:cNvPicPr>
            <a:picLocks noChangeAspect="1"/>
          </p:cNvPicPr>
          <p:nvPr/>
        </p:nvPicPr>
        <p:blipFill>
          <a:blip r:embed="rId4"/>
          <a:stretch>
            <a:fillRect/>
          </a:stretch>
        </p:blipFill>
        <p:spPr>
          <a:xfrm>
            <a:off x="3641684" y="3824084"/>
            <a:ext cx="2350508" cy="2222726"/>
          </a:xfrm>
          <a:prstGeom prst="rect">
            <a:avLst/>
          </a:prstGeom>
        </p:spPr>
      </p:pic>
    </p:spTree>
    <p:extLst>
      <p:ext uri="{BB962C8B-B14F-4D97-AF65-F5344CB8AC3E}">
        <p14:creationId xmlns:p14="http://schemas.microsoft.com/office/powerpoint/2010/main" val="1145504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243840" y="251811"/>
            <a:ext cx="8737976" cy="811884"/>
          </a:xfrm>
        </p:spPr>
        <p:txBody>
          <a:bodyPr>
            <a:normAutofit fontScale="90000"/>
          </a:bodyPr>
          <a:lstStyle/>
          <a:p>
            <a:pPr algn="l"/>
            <a:r>
              <a:rPr lang="en-US" sz="3100" b="1" dirty="0">
                <a:solidFill>
                  <a:srgbClr val="1FC77F"/>
                </a:solidFill>
                <a:latin typeface="Arial Black" panose="020B0A04020102020204" pitchFamily="34" charset="0"/>
              </a:rPr>
              <a:t>2026 – 2027 National Exploring Priorities… </a:t>
            </a:r>
            <a:br>
              <a:rPr lang="en-US" sz="2400" b="1" dirty="0">
                <a:solidFill>
                  <a:srgbClr val="1FC77F"/>
                </a:solidFill>
                <a:latin typeface="Arial Black" panose="020B0A04020102020204" pitchFamily="34" charset="0"/>
              </a:rPr>
            </a:br>
            <a:endParaRPr lang="en-US" sz="2300" b="1" dirty="0">
              <a:solidFill>
                <a:srgbClr val="1FC77F"/>
              </a:solidFill>
              <a:latin typeface="Arial Black" panose="020B0A040201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0B6540C-FF24-746A-4C65-E9DC6942F122}"/>
              </a:ext>
            </a:extLst>
          </p:cNvPr>
          <p:cNvSpPr txBox="1"/>
          <p:nvPr/>
        </p:nvSpPr>
        <p:spPr>
          <a:xfrm>
            <a:off x="243841" y="867747"/>
            <a:ext cx="8737976" cy="6093976"/>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solidFill>
                  <a:schemeClr val="accent6">
                    <a:lumMod val="75000"/>
                  </a:schemeClr>
                </a:solidFill>
              </a:rPr>
              <a:t>Scouting America Trail Map Priority #1: </a:t>
            </a:r>
            <a:r>
              <a:rPr lang="en-US" sz="2400" b="1" dirty="0">
                <a:solidFill>
                  <a:schemeClr val="accent6">
                    <a:lumMod val="75000"/>
                  </a:schemeClr>
                </a:solidFill>
              </a:rPr>
              <a:t>Focusing on volunteers</a:t>
            </a:r>
            <a:endParaRPr lang="en-US" sz="2400" dirty="0">
              <a:solidFill>
                <a:schemeClr val="accent6">
                  <a:lumMod val="75000"/>
                </a:schemeClr>
              </a:solidFill>
            </a:endParaRPr>
          </a:p>
          <a:p>
            <a:r>
              <a:rPr lang="en-US" sz="800" dirty="0">
                <a:solidFill>
                  <a:srgbClr val="FFFF00"/>
                </a:solidFill>
              </a:rPr>
              <a:t> </a:t>
            </a:r>
          </a:p>
          <a:p>
            <a:pPr marL="512763" lvl="1" indent="-233363">
              <a:buSzPct val="80000"/>
              <a:buFont typeface="Courier New" panose="02070309020205020404" pitchFamily="49" charset="0"/>
              <a:buChar char="o"/>
            </a:pPr>
            <a:r>
              <a:rPr lang="en-US" dirty="0">
                <a:solidFill>
                  <a:srgbClr val="FFFF00"/>
                </a:solidFill>
              </a:rPr>
              <a:t>Update Exploring Safety First Guidelines with Scouting America Health &amp; Safety Team </a:t>
            </a:r>
          </a:p>
          <a:p>
            <a:pPr marL="279400" lvl="1">
              <a:buSzPct val="80000"/>
            </a:pPr>
            <a:endParaRPr lang="en-US" sz="800" dirty="0">
              <a:solidFill>
                <a:srgbClr val="FFFF00"/>
              </a:solidFill>
            </a:endParaRPr>
          </a:p>
          <a:p>
            <a:pPr marL="512763" lvl="1" indent="-233363">
              <a:buSzPct val="80000"/>
              <a:buFont typeface="Courier New" panose="02070309020205020404" pitchFamily="49" charset="0"/>
              <a:buChar char="o"/>
            </a:pPr>
            <a:r>
              <a:rPr lang="en-US" dirty="0">
                <a:solidFill>
                  <a:srgbClr val="FFFF00"/>
                </a:solidFill>
              </a:rPr>
              <a:t>Review and Update Exploring Guidebook for Post &amp; Club Leaders (last updated 2017) via SME task force</a:t>
            </a:r>
          </a:p>
          <a:p>
            <a:pPr marL="279400" lvl="1">
              <a:buSzPct val="80000"/>
            </a:pPr>
            <a:endParaRPr lang="en-US" sz="800" dirty="0">
              <a:solidFill>
                <a:srgbClr val="FFFF00"/>
              </a:solidFill>
            </a:endParaRPr>
          </a:p>
          <a:p>
            <a:pPr marL="512763" lvl="1" indent="-233363">
              <a:buSzPct val="80000"/>
              <a:buFont typeface="Courier New" panose="02070309020205020404" pitchFamily="49" charset="0"/>
              <a:buChar char="o"/>
            </a:pPr>
            <a:r>
              <a:rPr lang="en-US" dirty="0">
                <a:solidFill>
                  <a:srgbClr val="FFFF00"/>
                </a:solidFill>
              </a:rPr>
              <a:t>Establish National Youth Officer structure aligned with other older youth programs</a:t>
            </a:r>
          </a:p>
          <a:p>
            <a:pPr marL="279400" lvl="1">
              <a:buSzPct val="80000"/>
            </a:pPr>
            <a:endParaRPr lang="en-US" sz="800" dirty="0">
              <a:solidFill>
                <a:srgbClr val="FFFF00"/>
              </a:solidFill>
            </a:endParaRPr>
          </a:p>
          <a:p>
            <a:pPr marL="512763" lvl="1" indent="-233363">
              <a:buSzPct val="80000"/>
              <a:buFont typeface="Courier New" panose="02070309020205020404" pitchFamily="49" charset="0"/>
              <a:buChar char="o"/>
            </a:pPr>
            <a:r>
              <a:rPr lang="en-US" dirty="0">
                <a:solidFill>
                  <a:srgbClr val="FFFF00"/>
                </a:solidFill>
              </a:rPr>
              <a:t>Continue to develop the 12 National Exploring Career Committees to support councils</a:t>
            </a:r>
          </a:p>
          <a:p>
            <a:pPr lvl="0"/>
            <a:endParaRPr lang="en-US" sz="800" dirty="0">
              <a:solidFill>
                <a:srgbClr val="FFFF00"/>
              </a:solidFill>
            </a:endParaRPr>
          </a:p>
          <a:p>
            <a:pPr marL="285750" indent="-285750">
              <a:buFont typeface="Arial" panose="020B0604020202020204" pitchFamily="34" charset="0"/>
              <a:buChar char="•"/>
            </a:pPr>
            <a:r>
              <a:rPr lang="en-US" sz="2400" dirty="0">
                <a:solidFill>
                  <a:schemeClr val="accent6">
                    <a:lumMod val="75000"/>
                  </a:schemeClr>
                </a:solidFill>
              </a:rPr>
              <a:t>Scouting America Trail Map Priority #2: </a:t>
            </a:r>
            <a:r>
              <a:rPr lang="en-US" sz="2400" b="1" dirty="0">
                <a:solidFill>
                  <a:schemeClr val="accent6">
                    <a:lumMod val="75000"/>
                  </a:schemeClr>
                </a:solidFill>
              </a:rPr>
              <a:t>Simplifying and Refocusing</a:t>
            </a:r>
          </a:p>
          <a:p>
            <a:endParaRPr lang="en-US" sz="800" dirty="0">
              <a:solidFill>
                <a:schemeClr val="accent6">
                  <a:lumMod val="75000"/>
                </a:schemeClr>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Update District Operations Basic Training to have updated information for the Exploring Program</a:t>
            </a:r>
          </a:p>
          <a:p>
            <a:pPr marL="279400" lvl="1">
              <a:buSzPct val="80000"/>
              <a:tabLst>
                <a:tab pos="512763" algn="l"/>
              </a:tabLst>
            </a:pPr>
            <a:endParaRPr lang="en-US" sz="800" dirty="0">
              <a:solidFill>
                <a:srgbClr val="FFFF00"/>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Enhance resources: expand marketing library using actual photos from council exploring units</a:t>
            </a:r>
          </a:p>
          <a:p>
            <a:pPr marL="279400" lvl="1">
              <a:buSzPct val="80000"/>
              <a:tabLst>
                <a:tab pos="512763" algn="l"/>
              </a:tabLst>
            </a:pPr>
            <a:endParaRPr lang="en-US" sz="800" dirty="0">
              <a:solidFill>
                <a:srgbClr val="FFFF00"/>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Remove outdated or hard-to-reproduce materials</a:t>
            </a:r>
          </a:p>
          <a:p>
            <a:pPr marL="279400" lvl="1">
              <a:buSzPct val="80000"/>
              <a:tabLst>
                <a:tab pos="512763" algn="l"/>
              </a:tabLst>
            </a:pPr>
            <a:endParaRPr lang="en-US" sz="800" dirty="0">
              <a:solidFill>
                <a:srgbClr val="FFFF00"/>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Standardize marketing tools: print-ready brochures, flyers, posters</a:t>
            </a:r>
          </a:p>
          <a:p>
            <a:pPr marL="279400" lvl="1">
              <a:buSzPct val="80000"/>
              <a:tabLst>
                <a:tab pos="512763" algn="l"/>
              </a:tabLst>
            </a:pPr>
            <a:endParaRPr lang="en-US" sz="800" dirty="0">
              <a:solidFill>
                <a:srgbClr val="FFFF00"/>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Develop Donor Materials for prospective sponsors of Explorer Posts</a:t>
            </a:r>
          </a:p>
          <a:p>
            <a:r>
              <a:rPr lang="en-US" dirty="0">
                <a:solidFill>
                  <a:srgbClr val="FFFF00"/>
                </a:solidFill>
              </a:rPr>
              <a:t> </a:t>
            </a:r>
          </a:p>
          <a:p>
            <a:endParaRPr lang="en-US" dirty="0"/>
          </a:p>
        </p:txBody>
      </p:sp>
    </p:spTree>
    <p:extLst>
      <p:ext uri="{BB962C8B-B14F-4D97-AF65-F5344CB8AC3E}">
        <p14:creationId xmlns:p14="http://schemas.microsoft.com/office/powerpoint/2010/main" val="3848329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90B18-72F7-BB22-A73A-34EC6484A9FA}"/>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DFDA10D6-76AA-D2FE-F748-12E1D40283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7"/>
            <a:ext cx="9144000" cy="6883121"/>
          </a:xfrm>
          <a:prstGeom prst="rect">
            <a:avLst/>
          </a:prstGeom>
        </p:spPr>
      </p:pic>
      <p:pic>
        <p:nvPicPr>
          <p:cNvPr id="23" name="Picture 22" descr="exploring_wht_transparent-01.png">
            <a:extLst>
              <a:ext uri="{FF2B5EF4-FFF2-40B4-BE49-F238E27FC236}">
                <a16:creationId xmlns:a16="http://schemas.microsoft.com/office/drawing/2014/main" id="{82D11EAD-F4C9-07EA-C796-8202BE655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B5615EBB-4126-88CA-EB42-57F871751798}"/>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3354298-9275-7A26-1590-75ADD8117403}"/>
              </a:ext>
            </a:extLst>
          </p:cNvPr>
          <p:cNvSpPr>
            <a:spLocks noGrp="1"/>
          </p:cNvSpPr>
          <p:nvPr>
            <p:ph type="ctrTitle"/>
          </p:nvPr>
        </p:nvSpPr>
        <p:spPr>
          <a:xfrm>
            <a:off x="243840" y="251811"/>
            <a:ext cx="8737976" cy="811884"/>
          </a:xfrm>
        </p:spPr>
        <p:txBody>
          <a:bodyPr>
            <a:normAutofit fontScale="90000"/>
          </a:bodyPr>
          <a:lstStyle/>
          <a:p>
            <a:pPr algn="l"/>
            <a:r>
              <a:rPr lang="en-US" sz="3100" b="1" dirty="0">
                <a:solidFill>
                  <a:srgbClr val="1FC77F"/>
                </a:solidFill>
                <a:latin typeface="Arial Black" panose="020B0A04020102020204" pitchFamily="34" charset="0"/>
              </a:rPr>
              <a:t>2026 – 2027 National Exploring Priorities… </a:t>
            </a:r>
            <a:br>
              <a:rPr lang="en-US" sz="2400" b="1" dirty="0">
                <a:solidFill>
                  <a:srgbClr val="1FC77F"/>
                </a:solidFill>
                <a:latin typeface="Arial Black" panose="020B0A04020102020204" pitchFamily="34" charset="0"/>
              </a:rPr>
            </a:br>
            <a:endParaRPr lang="en-US" sz="2300" b="1" dirty="0">
              <a:solidFill>
                <a:srgbClr val="1FC77F"/>
              </a:solidFill>
              <a:latin typeface="Arial Black" panose="020B0A040201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7C13019-7583-523E-64FC-2CFA703C096D}"/>
              </a:ext>
            </a:extLst>
          </p:cNvPr>
          <p:cNvSpPr txBox="1"/>
          <p:nvPr/>
        </p:nvSpPr>
        <p:spPr>
          <a:xfrm>
            <a:off x="382555" y="690464"/>
            <a:ext cx="8599261" cy="3724096"/>
          </a:xfrm>
          <a:prstGeom prst="rect">
            <a:avLst/>
          </a:prstGeom>
          <a:noFill/>
        </p:spPr>
        <p:txBody>
          <a:bodyPr wrap="square" rtlCol="0">
            <a:spAutoFit/>
          </a:bodyPr>
          <a:lstStyle/>
          <a:p>
            <a:r>
              <a:rPr lang="en-US" dirty="0">
                <a:solidFill>
                  <a:srgbClr val="FFFF00"/>
                </a:solidFill>
              </a:rPr>
              <a:t> </a:t>
            </a:r>
          </a:p>
          <a:p>
            <a:pPr marL="285750" indent="-285750">
              <a:buFont typeface="Arial" panose="020B0604020202020204" pitchFamily="34" charset="0"/>
              <a:buChar char="•"/>
            </a:pPr>
            <a:r>
              <a:rPr lang="en-US" sz="2400" dirty="0">
                <a:solidFill>
                  <a:schemeClr val="accent6">
                    <a:lumMod val="75000"/>
                  </a:schemeClr>
                </a:solidFill>
              </a:rPr>
              <a:t>Scouting America Trail Map Priority #3: Growing the Movement</a:t>
            </a:r>
          </a:p>
          <a:p>
            <a:endParaRPr lang="en-US" sz="800" dirty="0">
              <a:solidFill>
                <a:schemeClr val="accent6">
                  <a:lumMod val="75000"/>
                </a:schemeClr>
              </a:solidFill>
            </a:endParaRPr>
          </a:p>
          <a:p>
            <a:pPr marL="742950" lvl="1" indent="-285750">
              <a:buSzPct val="80000"/>
              <a:buFont typeface="Courier New" panose="02070309020205020404" pitchFamily="49" charset="0"/>
              <a:buChar char="o"/>
            </a:pPr>
            <a:r>
              <a:rPr lang="en-US" dirty="0">
                <a:solidFill>
                  <a:srgbClr val="FFFF00"/>
                </a:solidFill>
              </a:rPr>
              <a:t>Expand training: Provide regularly scheduled Live Hours and Zoom sessions as outlined in Exploring Explosion 3.0  </a:t>
            </a:r>
            <a:r>
              <a:rPr lang="en-US" dirty="0">
                <a:solidFill>
                  <a:srgbClr val="FFFF00"/>
                </a:solidFill>
                <a:hlinkClick r:id="rId4">
                  <a:extLst>
                    <a:ext uri="{A12FA001-AC4F-418D-AE19-62706E023703}">
                      <ahyp:hlinkClr xmlns:ahyp="http://schemas.microsoft.com/office/drawing/2018/hyperlinkcolor" val="tx"/>
                    </a:ext>
                  </a:extLst>
                </a:hlinkClick>
              </a:rPr>
              <a:t>www.exploringexplosion.org</a:t>
            </a:r>
            <a:r>
              <a:rPr lang="en-US" dirty="0">
                <a:solidFill>
                  <a:srgbClr val="FFFF00"/>
                </a:solidFill>
              </a:rPr>
              <a:t> </a:t>
            </a:r>
          </a:p>
          <a:p>
            <a:pPr lvl="1">
              <a:buSzPct val="80000"/>
            </a:pPr>
            <a:endParaRPr lang="en-US" sz="800" dirty="0">
              <a:solidFill>
                <a:srgbClr val="FFFF00"/>
              </a:solidFill>
            </a:endParaRPr>
          </a:p>
          <a:p>
            <a:pPr marL="742950" lvl="1" indent="-285750">
              <a:buSzPct val="80000"/>
              <a:buFont typeface="Courier New" panose="02070309020205020404" pitchFamily="49" charset="0"/>
              <a:buChar char="o"/>
            </a:pPr>
            <a:r>
              <a:rPr lang="en-US" dirty="0">
                <a:solidFill>
                  <a:srgbClr val="FFFF00"/>
                </a:solidFill>
              </a:rPr>
              <a:t>Train professionals and volunteers on four phases of organizing a Post/Club </a:t>
            </a:r>
          </a:p>
          <a:p>
            <a:pPr lvl="1">
              <a:buSzPct val="80000"/>
            </a:pPr>
            <a:endParaRPr lang="en-US" sz="800" dirty="0">
              <a:solidFill>
                <a:srgbClr val="FFFF00"/>
              </a:solidFill>
            </a:endParaRPr>
          </a:p>
          <a:p>
            <a:pPr marL="742950" lvl="1" indent="-285750">
              <a:buSzPct val="80000"/>
              <a:buFont typeface="Courier New" panose="02070309020205020404" pitchFamily="49" charset="0"/>
              <a:buChar char="o"/>
            </a:pPr>
            <a:r>
              <a:rPr lang="en-US" dirty="0">
                <a:solidFill>
                  <a:srgbClr val="FFFF00"/>
                </a:solidFill>
              </a:rPr>
              <a:t>Strengthen National Commissioner Service Team’s view of Exploring Program’s value, as well as promotion of Exploring unit service engagement at the council &amp; district level, and provide quarterly updates to Council Service Territories &amp; their councils</a:t>
            </a:r>
          </a:p>
          <a:p>
            <a:pPr lvl="1">
              <a:buSzPct val="80000"/>
            </a:pPr>
            <a:endParaRPr lang="en-US" sz="800" dirty="0">
              <a:solidFill>
                <a:srgbClr val="FFFF00"/>
              </a:solidFill>
            </a:endParaRPr>
          </a:p>
          <a:p>
            <a:pPr marL="742950" lvl="1" indent="-285750">
              <a:buSzPct val="80000"/>
              <a:buFont typeface="Courier New" panose="02070309020205020404" pitchFamily="49" charset="0"/>
              <a:buChar char="o"/>
            </a:pPr>
            <a:r>
              <a:rPr lang="en-US" dirty="0">
                <a:solidFill>
                  <a:srgbClr val="FFFF00"/>
                </a:solidFill>
              </a:rPr>
              <a:t>Survey councils and share proven Exploring membership growth strategies</a:t>
            </a:r>
          </a:p>
          <a:p>
            <a:endParaRPr lang="en-US" dirty="0"/>
          </a:p>
        </p:txBody>
      </p:sp>
    </p:spTree>
    <p:extLst>
      <p:ext uri="{BB962C8B-B14F-4D97-AF65-F5344CB8AC3E}">
        <p14:creationId xmlns:p14="http://schemas.microsoft.com/office/powerpoint/2010/main" val="2450100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57F99-9B5F-AE80-94DE-7F13D1E4C2C3}"/>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1C6073AB-5F9E-798B-90DC-AEC1CAA14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9144000" cy="6883121"/>
          </a:xfrm>
          <a:prstGeom prst="rect">
            <a:avLst/>
          </a:prstGeom>
        </p:spPr>
      </p:pic>
      <p:pic>
        <p:nvPicPr>
          <p:cNvPr id="23" name="Picture 22" descr="exploring_wht_transparent-01.png">
            <a:extLst>
              <a:ext uri="{FF2B5EF4-FFF2-40B4-BE49-F238E27FC236}">
                <a16:creationId xmlns:a16="http://schemas.microsoft.com/office/drawing/2014/main" id="{B7D6BF58-139C-0725-EA17-4EEEABFFFC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55844"/>
            <a:ext cx="1791695" cy="651525"/>
          </a:xfrm>
          <a:prstGeom prst="rect">
            <a:avLst/>
          </a:prstGeom>
        </p:spPr>
      </p:pic>
      <p:sp>
        <p:nvSpPr>
          <p:cNvPr id="25" name="Rectangle 24">
            <a:extLst>
              <a:ext uri="{FF2B5EF4-FFF2-40B4-BE49-F238E27FC236}">
                <a16:creationId xmlns:a16="http://schemas.microsoft.com/office/drawing/2014/main" id="{353D877C-C2DF-34EC-132E-B93A168D2585}"/>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727E40B-6C2B-E0F9-1941-07749AA18681}"/>
              </a:ext>
            </a:extLst>
          </p:cNvPr>
          <p:cNvSpPr>
            <a:spLocks noGrp="1"/>
          </p:cNvSpPr>
          <p:nvPr>
            <p:ph type="ctrTitle"/>
          </p:nvPr>
        </p:nvSpPr>
        <p:spPr>
          <a:xfrm>
            <a:off x="73556" y="1143001"/>
            <a:ext cx="8908260" cy="2285999"/>
          </a:xfrm>
        </p:spPr>
        <p:txBody>
          <a:bodyPr>
            <a:normAutofit/>
          </a:bodyPr>
          <a:lstStyle/>
          <a:p>
            <a:r>
              <a:rPr lang="en-US" altLang="en-US" sz="4200" b="1" dirty="0">
                <a:solidFill>
                  <a:srgbClr val="00B050"/>
                </a:solidFill>
                <a:latin typeface="Arial Black" panose="020B0A04020102020204" pitchFamily="34" charset="0"/>
              </a:rPr>
              <a:t>What’s New for Exploring  </a:t>
            </a:r>
            <a:br>
              <a:rPr lang="en-US" altLang="en-US" sz="4200" b="1" dirty="0">
                <a:solidFill>
                  <a:srgbClr val="00B050"/>
                </a:solidFill>
                <a:latin typeface="Arial Black" panose="020B0A04020102020204" pitchFamily="34" charset="0"/>
              </a:rPr>
            </a:br>
            <a:r>
              <a:rPr lang="en-US" altLang="en-US" sz="4200" b="1" dirty="0">
                <a:solidFill>
                  <a:srgbClr val="00B050"/>
                </a:solidFill>
                <a:latin typeface="Arial Black" panose="020B0A04020102020204" pitchFamily="34" charset="0"/>
              </a:rPr>
              <a:t>in 2026 </a:t>
            </a:r>
            <a:br>
              <a:rPr lang="en-US" altLang="en-US" sz="4200" b="1" dirty="0">
                <a:solidFill>
                  <a:srgbClr val="00B050"/>
                </a:solidFill>
                <a:latin typeface="Arial Black" panose="020B0A04020102020204" pitchFamily="34" charset="0"/>
              </a:rPr>
            </a:br>
            <a:endParaRPr lang="en-US" sz="4200" dirty="0">
              <a:latin typeface="Arial Black" panose="020B0A04020102020204" pitchFamily="34" charset="0"/>
            </a:endParaRPr>
          </a:p>
        </p:txBody>
      </p:sp>
      <p:pic>
        <p:nvPicPr>
          <p:cNvPr id="2" name="Picture 1">
            <a:extLst>
              <a:ext uri="{FF2B5EF4-FFF2-40B4-BE49-F238E27FC236}">
                <a16:creationId xmlns:a16="http://schemas.microsoft.com/office/drawing/2014/main" id="{761BCFB1-2099-EA9B-15A7-4D6F7688DCA2}"/>
              </a:ext>
            </a:extLst>
          </p:cNvPr>
          <p:cNvPicPr>
            <a:picLocks noChangeAspect="1"/>
          </p:cNvPicPr>
          <p:nvPr/>
        </p:nvPicPr>
        <p:blipFill>
          <a:blip r:embed="rId4"/>
          <a:stretch>
            <a:fillRect/>
          </a:stretch>
        </p:blipFill>
        <p:spPr>
          <a:xfrm>
            <a:off x="3050040" y="2941545"/>
            <a:ext cx="2546203" cy="2407783"/>
          </a:xfrm>
          <a:prstGeom prst="rect">
            <a:avLst/>
          </a:prstGeom>
        </p:spPr>
      </p:pic>
    </p:spTree>
    <p:extLst>
      <p:ext uri="{BB962C8B-B14F-4D97-AF65-F5344CB8AC3E}">
        <p14:creationId xmlns:p14="http://schemas.microsoft.com/office/powerpoint/2010/main" val="3160735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9144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55844"/>
            <a:ext cx="1791695" cy="651525"/>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272142" y="360947"/>
            <a:ext cx="8556171" cy="613611"/>
          </a:xfrm>
        </p:spPr>
        <p:txBody>
          <a:bodyPr>
            <a:normAutofit fontScale="90000"/>
          </a:bodyPr>
          <a:lstStyle/>
          <a:p>
            <a:br>
              <a:rPr lang="en-US" altLang="en-US" sz="4000" b="1" dirty="0">
                <a:solidFill>
                  <a:srgbClr val="00B050"/>
                </a:solidFill>
                <a:latin typeface="Arial Black" panose="020B0A04020102020204" pitchFamily="34" charset="0"/>
              </a:rPr>
            </a:br>
            <a:r>
              <a:rPr lang="en-US" altLang="en-US" sz="4000" b="1" dirty="0">
                <a:solidFill>
                  <a:srgbClr val="00B050"/>
                </a:solidFill>
                <a:latin typeface="Arial Black" panose="020B0A04020102020204" pitchFamily="34" charset="0"/>
              </a:rPr>
              <a:t>Exploring Safety First Guidelines</a:t>
            </a:r>
            <a:br>
              <a:rPr lang="en-US" altLang="en-US" b="1" dirty="0">
                <a:solidFill>
                  <a:srgbClr val="00B050"/>
                </a:solidFill>
                <a:latin typeface="Arial Black" panose="020B0A04020102020204" pitchFamily="34" charset="0"/>
              </a:rPr>
            </a:br>
            <a:endParaRPr lang="en-US" dirty="0">
              <a:latin typeface="Arial Black" panose="020B0A04020102020204" pitchFamily="34" charset="0"/>
            </a:endParaRPr>
          </a:p>
        </p:txBody>
      </p:sp>
      <p:pic>
        <p:nvPicPr>
          <p:cNvPr id="3" name="Picture 2"/>
          <p:cNvPicPr>
            <a:picLocks noChangeAspect="1"/>
          </p:cNvPicPr>
          <p:nvPr/>
        </p:nvPicPr>
        <p:blipFill>
          <a:blip r:embed="rId4"/>
          <a:stretch>
            <a:fillRect/>
          </a:stretch>
        </p:blipFill>
        <p:spPr>
          <a:xfrm>
            <a:off x="5426242" y="1148044"/>
            <a:ext cx="3305761" cy="4010009"/>
          </a:xfrm>
          <a:prstGeom prst="rect">
            <a:avLst/>
          </a:prstGeom>
        </p:spPr>
      </p:pic>
      <p:sp>
        <p:nvSpPr>
          <p:cNvPr id="2" name="TextBox 1">
            <a:extLst>
              <a:ext uri="{FF2B5EF4-FFF2-40B4-BE49-F238E27FC236}">
                <a16:creationId xmlns:a16="http://schemas.microsoft.com/office/drawing/2014/main" id="{57479DF4-A86B-8AF1-D776-98718100E5BE}"/>
              </a:ext>
            </a:extLst>
          </p:cNvPr>
          <p:cNvSpPr txBox="1"/>
          <p:nvPr/>
        </p:nvSpPr>
        <p:spPr>
          <a:xfrm>
            <a:off x="457200" y="1323477"/>
            <a:ext cx="4969042" cy="3785652"/>
          </a:xfrm>
          <a:prstGeom prst="rect">
            <a:avLst/>
          </a:prstGeom>
          <a:noFill/>
        </p:spPr>
        <p:txBody>
          <a:bodyPr wrap="square" rtlCol="0">
            <a:spAutoFit/>
          </a:bodyPr>
          <a:lstStyle/>
          <a:p>
            <a:pPr marL="406400" lvl="0" indent="-285750" defTabSz="288925">
              <a:buSzPct val="15000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National Exploring Committee’s Health &amp; Safety &amp; YPT Lead’s Team updated the “Exploring Safety First Guidelines” and passed their proposed revision to the BSA Health and Safety Team for their review and comments</a:t>
            </a:r>
          </a:p>
          <a:p>
            <a:pPr marL="406400" lvl="0" indent="-285750" defTabSz="288925">
              <a:buSzPct val="150000"/>
              <a:buFont typeface="Arial" panose="020B0604020202020204" pitchFamily="34" charset="0"/>
              <a:buChar char="•"/>
            </a:pPr>
            <a:endParaRPr lang="en-US" sz="2000" b="1" dirty="0">
              <a:solidFill>
                <a:srgbClr val="FFFF00"/>
              </a:solidFill>
              <a:latin typeface="Arial" panose="020B0604020202020204" pitchFamily="34" charset="0"/>
              <a:cs typeface="Arial" panose="020B0604020202020204" pitchFamily="34" charset="0"/>
            </a:endParaRPr>
          </a:p>
          <a:p>
            <a:pPr marL="406400" lvl="0" indent="-285750" defTabSz="288925">
              <a:buSzPct val="15000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Expect the updated “Exploring Safety First Guidelines” will be  released as second section/part of the “Guide to Safe Scouting”</a:t>
            </a:r>
          </a:p>
        </p:txBody>
      </p:sp>
    </p:spTree>
    <p:extLst>
      <p:ext uri="{BB962C8B-B14F-4D97-AF65-F5344CB8AC3E}">
        <p14:creationId xmlns:p14="http://schemas.microsoft.com/office/powerpoint/2010/main" val="1653664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6C007-1BA4-72DB-29F6-CCBFE5DD9D8D}"/>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FFF950AA-4078-0929-A6CD-F7B11F0660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1" y="-72105"/>
            <a:ext cx="9144000" cy="6883121"/>
          </a:xfrm>
          <a:prstGeom prst="rect">
            <a:avLst/>
          </a:prstGeom>
        </p:spPr>
      </p:pic>
      <p:sp>
        <p:nvSpPr>
          <p:cNvPr id="2" name="Title 1">
            <a:extLst>
              <a:ext uri="{FF2B5EF4-FFF2-40B4-BE49-F238E27FC236}">
                <a16:creationId xmlns:a16="http://schemas.microsoft.com/office/drawing/2014/main" id="{CFFD7F85-F79B-1220-90E7-9B0A920CC735}"/>
              </a:ext>
            </a:extLst>
          </p:cNvPr>
          <p:cNvSpPr>
            <a:spLocks noGrp="1"/>
          </p:cNvSpPr>
          <p:nvPr>
            <p:ph type="ctrTitle"/>
          </p:nvPr>
        </p:nvSpPr>
        <p:spPr>
          <a:xfrm>
            <a:off x="223957" y="127375"/>
            <a:ext cx="8658786" cy="959546"/>
          </a:xfrm>
        </p:spPr>
        <p:txBody>
          <a:bodyPr>
            <a:normAutofit fontScale="90000"/>
          </a:bodyPr>
          <a:lstStyle/>
          <a:p>
            <a:pPr algn="l"/>
            <a:r>
              <a:rPr lang="en-US" sz="3600" dirty="0">
                <a:solidFill>
                  <a:srgbClr val="1FC77F"/>
                </a:solidFill>
                <a:latin typeface="Arial Black"/>
                <a:cs typeface="Arial Black"/>
              </a:rPr>
              <a:t>Exploring Leadership Experience</a:t>
            </a:r>
            <a:r>
              <a:rPr lang="en-US" sz="3400" b="1" dirty="0">
                <a:solidFill>
                  <a:srgbClr val="1FC77F"/>
                </a:solidFill>
                <a:latin typeface="Arial Black" panose="020B0A04020102020204" pitchFamily="34" charset="0"/>
                <a:cs typeface="Arial" panose="020B0604020202020204" pitchFamily="34" charset="0"/>
              </a:rPr>
              <a:t>… </a:t>
            </a:r>
            <a:endParaRPr lang="en-US" sz="3400" dirty="0">
              <a:solidFill>
                <a:srgbClr val="1FC77F"/>
              </a:solidFill>
              <a:latin typeface="Arial Black"/>
              <a:cs typeface="Arial Black"/>
            </a:endParaRPr>
          </a:p>
        </p:txBody>
      </p:sp>
      <p:pic>
        <p:nvPicPr>
          <p:cNvPr id="23" name="Picture 22" descr="exploring_wht_transparent-01.png">
            <a:extLst>
              <a:ext uri="{FF2B5EF4-FFF2-40B4-BE49-F238E27FC236}">
                <a16:creationId xmlns:a16="http://schemas.microsoft.com/office/drawing/2014/main" id="{CBFFB7B5-FD0D-2D70-FBFC-B160858E4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A757B10E-7A9D-3859-F37B-32D525A16693}"/>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4CC8156-F4F5-D5B1-1C4F-7A3BA62E12DE}"/>
              </a:ext>
            </a:extLst>
          </p:cNvPr>
          <p:cNvSpPr txBox="1"/>
          <p:nvPr/>
        </p:nvSpPr>
        <p:spPr>
          <a:xfrm>
            <a:off x="391886" y="3737979"/>
            <a:ext cx="8490857" cy="2400657"/>
          </a:xfrm>
          <a:prstGeom prst="rect">
            <a:avLst/>
          </a:prstGeom>
          <a:noFill/>
        </p:spPr>
        <p:txBody>
          <a:bodyPr wrap="square" rtlCol="0">
            <a:spAutoFit/>
          </a:bodyPr>
          <a:lstStyle/>
          <a:p>
            <a:r>
              <a:rPr lang="en-US" sz="2400" dirty="0">
                <a:solidFill>
                  <a:schemeClr val="accent6">
                    <a:lumMod val="75000"/>
                  </a:schemeClr>
                </a:solidFill>
                <a:latin typeface="Arial Black" panose="020B0A04020102020204" pitchFamily="34" charset="0"/>
              </a:rPr>
              <a:t>VISION: </a:t>
            </a:r>
            <a:r>
              <a:rPr lang="en-US" b="1" dirty="0">
                <a:solidFill>
                  <a:srgbClr val="FFFF00"/>
                </a:solidFill>
                <a:latin typeface="Arial" panose="020B0604020202020204" pitchFamily="34" charset="0"/>
                <a:cs typeface="Arial" panose="020B0604020202020204" pitchFamily="34" charset="0"/>
              </a:rPr>
              <a:t>Nationally recognized program that offers young men and women an opportunity to enhance their understanding of leadership in the workplace through interactive instruction, self-reflection, and practical application while w</a:t>
            </a:r>
            <a:r>
              <a:rPr lang="en-US" altLang="en-US" b="1" dirty="0">
                <a:solidFill>
                  <a:srgbClr val="FFFF00"/>
                </a:solidFill>
                <a:latin typeface="Arial" panose="020B0604020202020204" pitchFamily="34" charset="0"/>
                <a:cs typeface="Arial" panose="020B0604020202020204" pitchFamily="34" charset="0"/>
              </a:rPr>
              <a:t>orking with an adult mentor to gain professional leadership experience. </a:t>
            </a:r>
            <a:r>
              <a:rPr lang="en-US" b="1" dirty="0">
                <a:solidFill>
                  <a:srgbClr val="FFFF00"/>
                </a:solidFill>
                <a:latin typeface="Arial" panose="020B0604020202020204" pitchFamily="34" charset="0"/>
                <a:cs typeface="Arial" panose="020B0604020202020204" pitchFamily="34" charset="0"/>
              </a:rPr>
              <a:t>The Exploring Leadership Experience will be available to all Explorers registered in an Exploring post who meet the requirements</a:t>
            </a:r>
            <a:r>
              <a:rPr lang="en-US" b="1" dirty="0">
                <a:latin typeface="Arial" panose="020B0604020202020204" pitchFamily="34" charset="0"/>
                <a:cs typeface="Arial" panose="020B0604020202020204" pitchFamily="34" charset="0"/>
              </a:rPr>
              <a:t>.</a:t>
            </a:r>
          </a:p>
          <a:p>
            <a:endParaRPr lang="en-US" dirty="0"/>
          </a:p>
        </p:txBody>
      </p:sp>
      <p:pic>
        <p:nvPicPr>
          <p:cNvPr id="8" name="Picture 7">
            <a:extLst>
              <a:ext uri="{FF2B5EF4-FFF2-40B4-BE49-F238E27FC236}">
                <a16:creationId xmlns:a16="http://schemas.microsoft.com/office/drawing/2014/main" id="{4B68532E-5F7E-5C92-85B0-CA2B78D3271C}"/>
              </a:ext>
            </a:extLst>
          </p:cNvPr>
          <p:cNvPicPr>
            <a:picLocks noChangeAspect="1"/>
          </p:cNvPicPr>
          <p:nvPr/>
        </p:nvPicPr>
        <p:blipFill>
          <a:blip r:embed="rId4"/>
          <a:stretch>
            <a:fillRect/>
          </a:stretch>
        </p:blipFill>
        <p:spPr>
          <a:xfrm>
            <a:off x="1276140" y="1061007"/>
            <a:ext cx="6149591" cy="2371080"/>
          </a:xfrm>
          <a:prstGeom prst="rect">
            <a:avLst/>
          </a:prstGeom>
        </p:spPr>
      </p:pic>
    </p:spTree>
    <p:extLst>
      <p:ext uri="{BB962C8B-B14F-4D97-AF65-F5344CB8AC3E}">
        <p14:creationId xmlns:p14="http://schemas.microsoft.com/office/powerpoint/2010/main" val="3636980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6F133-9E73-4533-239F-F3DC312F271A}"/>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4694A1EF-B98F-F822-E282-6F5BC9B42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1" y="-72105"/>
            <a:ext cx="9144000" cy="6883121"/>
          </a:xfrm>
          <a:prstGeom prst="rect">
            <a:avLst/>
          </a:prstGeom>
        </p:spPr>
      </p:pic>
      <p:sp>
        <p:nvSpPr>
          <p:cNvPr id="2" name="Title 1">
            <a:extLst>
              <a:ext uri="{FF2B5EF4-FFF2-40B4-BE49-F238E27FC236}">
                <a16:creationId xmlns:a16="http://schemas.microsoft.com/office/drawing/2014/main" id="{01726FE2-7693-1DAC-0652-C223C1FA4F24}"/>
              </a:ext>
            </a:extLst>
          </p:cNvPr>
          <p:cNvSpPr>
            <a:spLocks noGrp="1"/>
          </p:cNvSpPr>
          <p:nvPr>
            <p:ph type="ctrTitle"/>
          </p:nvPr>
        </p:nvSpPr>
        <p:spPr>
          <a:xfrm>
            <a:off x="223957" y="127375"/>
            <a:ext cx="8658786" cy="959546"/>
          </a:xfrm>
        </p:spPr>
        <p:txBody>
          <a:bodyPr>
            <a:normAutofit/>
          </a:bodyPr>
          <a:lstStyle/>
          <a:p>
            <a:pPr algn="l"/>
            <a:r>
              <a:rPr lang="en-US" sz="3200" dirty="0">
                <a:solidFill>
                  <a:srgbClr val="1FC77F"/>
                </a:solidFill>
                <a:latin typeface="Arial Black"/>
                <a:cs typeface="Arial Black"/>
              </a:rPr>
              <a:t>Exploring Leadership Experience </a:t>
            </a:r>
            <a:r>
              <a:rPr lang="en-US" sz="1100" dirty="0">
                <a:solidFill>
                  <a:srgbClr val="1FC77F"/>
                </a:solidFill>
                <a:latin typeface="Arial Black"/>
                <a:cs typeface="Arial Black"/>
              </a:rPr>
              <a:t>continued </a:t>
            </a:r>
          </a:p>
        </p:txBody>
      </p:sp>
      <p:pic>
        <p:nvPicPr>
          <p:cNvPr id="23" name="Picture 22" descr="exploring_wht_transparent-01.png">
            <a:extLst>
              <a:ext uri="{FF2B5EF4-FFF2-40B4-BE49-F238E27FC236}">
                <a16:creationId xmlns:a16="http://schemas.microsoft.com/office/drawing/2014/main" id="{9E868885-219F-BCE6-9AA9-C90D29542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7FB089B3-3A55-E4B1-723D-C65BEB5CDAC4}"/>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96C6040-AC3D-A3C2-0CD2-D7A356F166CC}"/>
              </a:ext>
            </a:extLst>
          </p:cNvPr>
          <p:cNvSpPr txBox="1"/>
          <p:nvPr/>
        </p:nvSpPr>
        <p:spPr>
          <a:xfrm>
            <a:off x="223958" y="1165598"/>
            <a:ext cx="8757858" cy="4154984"/>
          </a:xfrm>
          <a:prstGeom prst="rect">
            <a:avLst/>
          </a:prstGeom>
          <a:noFill/>
        </p:spPr>
        <p:txBody>
          <a:bodyPr wrap="square" rtlCol="0">
            <a:spAutoFit/>
          </a:bodyPr>
          <a:lstStyle/>
          <a:p>
            <a:r>
              <a:rPr lang="en-US" sz="2400" dirty="0">
                <a:solidFill>
                  <a:schemeClr val="accent6">
                    <a:lumMod val="75000"/>
                  </a:schemeClr>
                </a:solidFill>
                <a:latin typeface="Arial Black" panose="020B0A04020102020204" pitchFamily="34" charset="0"/>
              </a:rPr>
              <a:t>ELIGIBILITY REQUIREMENTS: </a:t>
            </a:r>
            <a:r>
              <a:rPr lang="en-US" sz="2400" b="1" dirty="0">
                <a:solidFill>
                  <a:srgbClr val="FFFF00"/>
                </a:solidFill>
                <a:latin typeface="Arial" panose="020B0604020202020204" pitchFamily="34" charset="0"/>
                <a:cs typeface="Arial" panose="020B0604020202020204" pitchFamily="34" charset="0"/>
              </a:rPr>
              <a:t>Explorers must first meet the following basic qualifications:</a:t>
            </a:r>
          </a:p>
          <a:p>
            <a:r>
              <a:rPr lang="en-US" b="1" dirty="0">
                <a:solidFill>
                  <a:srgbClr val="FFFF00"/>
                </a:solidFill>
                <a:latin typeface="Arial" panose="020B0604020202020204" pitchFamily="34" charset="0"/>
                <a:cs typeface="Arial" panose="020B0604020202020204" pitchFamily="34" charset="0"/>
              </a:rPr>
              <a:t> </a:t>
            </a:r>
          </a:p>
          <a:p>
            <a:pPr marL="285750" lvl="0" indent="-28575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Currently registered in an Exploring post with at least three months of tenure as an active, registered Explorer.</a:t>
            </a:r>
          </a:p>
          <a:p>
            <a:pPr lvl="0"/>
            <a:endParaRPr lang="en-US" sz="20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Plans to complete the Exploring Leadership Experience requirements before his or her 21st birthday.</a:t>
            </a:r>
          </a:p>
          <a:p>
            <a:pPr marL="285750" lvl="0" indent="-285750">
              <a:buFont typeface="Arial" panose="020B0604020202020204" pitchFamily="34" charset="0"/>
              <a:buChar char="•"/>
            </a:pPr>
            <a:endParaRPr lang="en-US" sz="2000" b="1" dirty="0">
              <a:solidFill>
                <a:srgbClr val="FFFF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Has earned the Exploring Achievement Award within any career field OR has held a leadership role either within or outside the post in the past 12 months.</a:t>
            </a:r>
          </a:p>
          <a:p>
            <a:endParaRPr lang="en-US" dirty="0"/>
          </a:p>
        </p:txBody>
      </p:sp>
    </p:spTree>
    <p:extLst>
      <p:ext uri="{BB962C8B-B14F-4D97-AF65-F5344CB8AC3E}">
        <p14:creationId xmlns:p14="http://schemas.microsoft.com/office/powerpoint/2010/main" val="56467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7B11A-2021-9209-BC1B-8F4D4168543F}"/>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4C4605A8-3930-E28D-DB7E-ACFCAA4275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1" y="-72105"/>
            <a:ext cx="9144000" cy="6883121"/>
          </a:xfrm>
          <a:prstGeom prst="rect">
            <a:avLst/>
          </a:prstGeom>
        </p:spPr>
      </p:pic>
      <p:sp>
        <p:nvSpPr>
          <p:cNvPr id="2" name="Title 1">
            <a:extLst>
              <a:ext uri="{FF2B5EF4-FFF2-40B4-BE49-F238E27FC236}">
                <a16:creationId xmlns:a16="http://schemas.microsoft.com/office/drawing/2014/main" id="{94813711-5497-DA7D-5526-729DA93FF27B}"/>
              </a:ext>
            </a:extLst>
          </p:cNvPr>
          <p:cNvSpPr>
            <a:spLocks noGrp="1"/>
          </p:cNvSpPr>
          <p:nvPr>
            <p:ph type="ctrTitle"/>
          </p:nvPr>
        </p:nvSpPr>
        <p:spPr>
          <a:xfrm>
            <a:off x="223957" y="127375"/>
            <a:ext cx="8658786" cy="959546"/>
          </a:xfrm>
        </p:spPr>
        <p:txBody>
          <a:bodyPr>
            <a:normAutofit/>
          </a:bodyPr>
          <a:lstStyle/>
          <a:p>
            <a:pPr algn="l"/>
            <a:r>
              <a:rPr lang="en-US" sz="3200" dirty="0">
                <a:solidFill>
                  <a:srgbClr val="1FC77F"/>
                </a:solidFill>
                <a:latin typeface="Arial Black"/>
                <a:cs typeface="Arial Black"/>
              </a:rPr>
              <a:t>Exploring Leadership Experience </a:t>
            </a:r>
            <a:r>
              <a:rPr lang="en-US" sz="1100" dirty="0">
                <a:solidFill>
                  <a:srgbClr val="1FC77F"/>
                </a:solidFill>
                <a:latin typeface="Arial Black"/>
                <a:cs typeface="Arial Black"/>
              </a:rPr>
              <a:t>continued </a:t>
            </a:r>
          </a:p>
        </p:txBody>
      </p:sp>
      <p:pic>
        <p:nvPicPr>
          <p:cNvPr id="23" name="Picture 22" descr="exploring_wht_transparent-01.png">
            <a:extLst>
              <a:ext uri="{FF2B5EF4-FFF2-40B4-BE49-F238E27FC236}">
                <a16:creationId xmlns:a16="http://schemas.microsoft.com/office/drawing/2014/main" id="{43DF9110-9F44-28F4-E682-EF0CD6CFEA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043EF686-4B1E-E58C-9283-4D3EA32005D9}"/>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7420570-C753-A281-BC2B-E961C53C7A55}"/>
              </a:ext>
            </a:extLst>
          </p:cNvPr>
          <p:cNvSpPr txBox="1"/>
          <p:nvPr/>
        </p:nvSpPr>
        <p:spPr>
          <a:xfrm>
            <a:off x="223958" y="1165598"/>
            <a:ext cx="8757858" cy="3785652"/>
          </a:xfrm>
          <a:prstGeom prst="rect">
            <a:avLst/>
          </a:prstGeom>
          <a:noFill/>
        </p:spPr>
        <p:txBody>
          <a:bodyPr wrap="square" rtlCol="0">
            <a:spAutoFit/>
          </a:bodyPr>
          <a:lstStyle/>
          <a:p>
            <a:r>
              <a:rPr lang="en-US" sz="2400" dirty="0">
                <a:solidFill>
                  <a:schemeClr val="accent6">
                    <a:lumMod val="75000"/>
                  </a:schemeClr>
                </a:solidFill>
                <a:latin typeface="Arial Black" panose="020B0A04020102020204" pitchFamily="34" charset="0"/>
              </a:rPr>
              <a:t>ON-LINE LEARNING MODULES: </a:t>
            </a:r>
            <a:r>
              <a:rPr lang="en-US" sz="2400" dirty="0">
                <a:solidFill>
                  <a:srgbClr val="FFFF00"/>
                </a:solidFill>
                <a:latin typeface="Arial" panose="020B0604020202020204" pitchFamily="34" charset="0"/>
                <a:cs typeface="Arial" panose="020B0604020202020204" pitchFamily="34" charset="0"/>
              </a:rPr>
              <a:t>The Exploring Leadership Experience is designed to be a self-paced, experiential learning process for each Explorer who commits to completing the program. A critical component of this learning process is a series of self-paced, online leadership development modules that Explorers must complete on their journey to improved leadership skills. Explorers</a:t>
            </a:r>
          </a:p>
          <a:p>
            <a:r>
              <a:rPr lang="en-US" sz="2400" dirty="0">
                <a:solidFill>
                  <a:srgbClr val="FFFF00"/>
                </a:solidFill>
                <a:latin typeface="Arial" panose="020B0604020202020204" pitchFamily="34" charset="0"/>
                <a:cs typeface="Arial" panose="020B0604020202020204" pitchFamily="34" charset="0"/>
              </a:rPr>
              <a:t>are required to complete each series of leadership skills modules in the order listed in the next slide. However, the modules within each series can be completed in any order. </a:t>
            </a:r>
          </a:p>
        </p:txBody>
      </p:sp>
    </p:spTree>
    <p:extLst>
      <p:ext uri="{BB962C8B-B14F-4D97-AF65-F5344CB8AC3E}">
        <p14:creationId xmlns:p14="http://schemas.microsoft.com/office/powerpoint/2010/main" val="1310116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3DAF7-F32D-44EE-294A-41AFC2447ED0}"/>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C02B370E-31BD-7109-D029-339E6C25F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1" y="-72105"/>
            <a:ext cx="9144000" cy="6883121"/>
          </a:xfrm>
          <a:prstGeom prst="rect">
            <a:avLst/>
          </a:prstGeom>
        </p:spPr>
      </p:pic>
      <p:sp>
        <p:nvSpPr>
          <p:cNvPr id="2" name="Title 1">
            <a:extLst>
              <a:ext uri="{FF2B5EF4-FFF2-40B4-BE49-F238E27FC236}">
                <a16:creationId xmlns:a16="http://schemas.microsoft.com/office/drawing/2014/main" id="{0F1332E1-9BDC-94DE-2E2E-4F8135C97D36}"/>
              </a:ext>
            </a:extLst>
          </p:cNvPr>
          <p:cNvSpPr>
            <a:spLocks noGrp="1"/>
          </p:cNvSpPr>
          <p:nvPr>
            <p:ph type="ctrTitle"/>
          </p:nvPr>
        </p:nvSpPr>
        <p:spPr>
          <a:xfrm>
            <a:off x="223957" y="127375"/>
            <a:ext cx="8658786" cy="959546"/>
          </a:xfrm>
        </p:spPr>
        <p:txBody>
          <a:bodyPr>
            <a:normAutofit/>
          </a:bodyPr>
          <a:lstStyle/>
          <a:p>
            <a:pPr algn="l"/>
            <a:r>
              <a:rPr lang="en-US" sz="3200" dirty="0">
                <a:solidFill>
                  <a:srgbClr val="1FC77F"/>
                </a:solidFill>
                <a:latin typeface="Arial Black"/>
                <a:cs typeface="Arial Black"/>
              </a:rPr>
              <a:t>Exploring Leadership Experience </a:t>
            </a:r>
            <a:r>
              <a:rPr lang="en-US" sz="1100" dirty="0">
                <a:solidFill>
                  <a:srgbClr val="1FC77F"/>
                </a:solidFill>
                <a:latin typeface="Arial Black"/>
                <a:cs typeface="Arial Black"/>
              </a:rPr>
              <a:t>continued </a:t>
            </a:r>
          </a:p>
        </p:txBody>
      </p:sp>
      <p:pic>
        <p:nvPicPr>
          <p:cNvPr id="23" name="Picture 22" descr="exploring_wht_transparent-01.png">
            <a:extLst>
              <a:ext uri="{FF2B5EF4-FFF2-40B4-BE49-F238E27FC236}">
                <a16:creationId xmlns:a16="http://schemas.microsoft.com/office/drawing/2014/main" id="{2C51B7E5-A8A7-DFF8-0912-7A1D83537B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8E31CEB6-32CF-4361-0431-74E9BF1E2500}"/>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73B6215-6DFA-BE94-ECF0-4AD0DB868DCC}"/>
              </a:ext>
            </a:extLst>
          </p:cNvPr>
          <p:cNvSpPr txBox="1"/>
          <p:nvPr/>
        </p:nvSpPr>
        <p:spPr>
          <a:xfrm>
            <a:off x="223958" y="1165598"/>
            <a:ext cx="8757858" cy="461665"/>
          </a:xfrm>
          <a:prstGeom prst="rect">
            <a:avLst/>
          </a:prstGeom>
          <a:noFill/>
        </p:spPr>
        <p:txBody>
          <a:bodyPr wrap="square" rtlCol="0">
            <a:spAutoFit/>
          </a:bodyPr>
          <a:lstStyle/>
          <a:p>
            <a:r>
              <a:rPr lang="en-US" sz="2400" dirty="0">
                <a:solidFill>
                  <a:schemeClr val="accent6">
                    <a:lumMod val="75000"/>
                  </a:schemeClr>
                </a:solidFill>
                <a:latin typeface="Arial Black" panose="020B0A04020102020204" pitchFamily="34" charset="0"/>
              </a:rPr>
              <a:t>ON-LINE LEARNING MODULES: </a:t>
            </a:r>
            <a:r>
              <a:rPr lang="en-US" sz="1000" dirty="0">
                <a:solidFill>
                  <a:schemeClr val="accent6">
                    <a:lumMod val="75000"/>
                  </a:schemeClr>
                </a:solidFill>
                <a:latin typeface="Arial Black" panose="020B0A04020102020204" pitchFamily="34" charset="0"/>
              </a:rPr>
              <a:t>continued</a:t>
            </a:r>
            <a:endParaRPr lang="en-US" sz="1000" dirty="0">
              <a:solidFill>
                <a:srgbClr val="FFFF00"/>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B9889D4-037D-7714-B30E-D2FE33971E47}"/>
              </a:ext>
            </a:extLst>
          </p:cNvPr>
          <p:cNvPicPr>
            <a:picLocks noChangeAspect="1"/>
          </p:cNvPicPr>
          <p:nvPr/>
        </p:nvPicPr>
        <p:blipFill>
          <a:blip r:embed="rId4"/>
          <a:stretch>
            <a:fillRect/>
          </a:stretch>
        </p:blipFill>
        <p:spPr>
          <a:xfrm>
            <a:off x="223958" y="1740484"/>
            <a:ext cx="8723326" cy="3597440"/>
          </a:xfrm>
          <a:prstGeom prst="rect">
            <a:avLst/>
          </a:prstGeom>
        </p:spPr>
      </p:pic>
      <p:sp>
        <p:nvSpPr>
          <p:cNvPr id="6" name="TextBox 5">
            <a:extLst>
              <a:ext uri="{FF2B5EF4-FFF2-40B4-BE49-F238E27FC236}">
                <a16:creationId xmlns:a16="http://schemas.microsoft.com/office/drawing/2014/main" id="{EBD8D6D5-EC83-8E37-5C35-49B86658CB31}"/>
              </a:ext>
            </a:extLst>
          </p:cNvPr>
          <p:cNvSpPr txBox="1"/>
          <p:nvPr/>
        </p:nvSpPr>
        <p:spPr>
          <a:xfrm>
            <a:off x="223958" y="5621246"/>
            <a:ext cx="8696084" cy="307777"/>
          </a:xfrm>
          <a:prstGeom prst="rect">
            <a:avLst/>
          </a:prstGeom>
          <a:noFill/>
        </p:spPr>
        <p:txBody>
          <a:bodyPr wrap="square" rtlCol="0">
            <a:spAutoFit/>
          </a:bodyPr>
          <a:lstStyle/>
          <a:p>
            <a:r>
              <a:rPr lang="en-US" sz="1400" dirty="0">
                <a:solidFill>
                  <a:schemeClr val="accent6">
                    <a:lumMod val="75000"/>
                  </a:schemeClr>
                </a:solidFill>
                <a:latin typeface="Arial Black" panose="020B0A04020102020204" pitchFamily="34" charset="0"/>
              </a:rPr>
              <a:t>NOTE: </a:t>
            </a:r>
            <a:r>
              <a:rPr lang="en-US" sz="1400" dirty="0">
                <a:solidFill>
                  <a:srgbClr val="FFFF00"/>
                </a:solidFill>
                <a:latin typeface="Arial" panose="020B0604020202020204" pitchFamily="34" charset="0"/>
                <a:cs typeface="Arial" panose="020B0604020202020204" pitchFamily="34" charset="0"/>
              </a:rPr>
              <a:t>All the above modules are up-to-date and currently reside in Scouting America’s Learn Center</a:t>
            </a:r>
          </a:p>
        </p:txBody>
      </p:sp>
    </p:spTree>
    <p:extLst>
      <p:ext uri="{BB962C8B-B14F-4D97-AF65-F5344CB8AC3E}">
        <p14:creationId xmlns:p14="http://schemas.microsoft.com/office/powerpoint/2010/main" val="15720059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21C67-EE36-2B8A-52FF-5052E3DE9C91}"/>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E895C0B1-A9DD-3358-6C21-247A88A60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1" y="-72105"/>
            <a:ext cx="9144000" cy="6883121"/>
          </a:xfrm>
          <a:prstGeom prst="rect">
            <a:avLst/>
          </a:prstGeom>
        </p:spPr>
      </p:pic>
      <p:sp>
        <p:nvSpPr>
          <p:cNvPr id="2" name="Title 1">
            <a:extLst>
              <a:ext uri="{FF2B5EF4-FFF2-40B4-BE49-F238E27FC236}">
                <a16:creationId xmlns:a16="http://schemas.microsoft.com/office/drawing/2014/main" id="{FAF3E704-367F-9AE6-74BC-C710D98861BC}"/>
              </a:ext>
            </a:extLst>
          </p:cNvPr>
          <p:cNvSpPr>
            <a:spLocks noGrp="1"/>
          </p:cNvSpPr>
          <p:nvPr>
            <p:ph type="ctrTitle"/>
          </p:nvPr>
        </p:nvSpPr>
        <p:spPr>
          <a:xfrm>
            <a:off x="223957" y="127375"/>
            <a:ext cx="8658786" cy="959546"/>
          </a:xfrm>
        </p:spPr>
        <p:txBody>
          <a:bodyPr>
            <a:normAutofit/>
          </a:bodyPr>
          <a:lstStyle/>
          <a:p>
            <a:pPr algn="l"/>
            <a:r>
              <a:rPr lang="en-US" sz="3200" dirty="0">
                <a:solidFill>
                  <a:srgbClr val="1FC77F"/>
                </a:solidFill>
                <a:latin typeface="Arial Black"/>
                <a:cs typeface="Arial Black"/>
              </a:rPr>
              <a:t>Exploring Leadership Experience </a:t>
            </a:r>
            <a:r>
              <a:rPr lang="en-US" sz="1100" dirty="0">
                <a:solidFill>
                  <a:srgbClr val="1FC77F"/>
                </a:solidFill>
                <a:latin typeface="Arial Black"/>
                <a:cs typeface="Arial Black"/>
              </a:rPr>
              <a:t>continued </a:t>
            </a:r>
          </a:p>
        </p:txBody>
      </p:sp>
      <p:pic>
        <p:nvPicPr>
          <p:cNvPr id="23" name="Picture 22" descr="exploring_wht_transparent-01.png">
            <a:extLst>
              <a:ext uri="{FF2B5EF4-FFF2-40B4-BE49-F238E27FC236}">
                <a16:creationId xmlns:a16="http://schemas.microsoft.com/office/drawing/2014/main" id="{ABF61124-A932-BB2E-1236-2889A846E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89621EAC-4ADE-C985-FCC7-BDDCDA9BFD64}"/>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92B0B65-F750-CB70-5FB5-432534D1947F}"/>
              </a:ext>
            </a:extLst>
          </p:cNvPr>
          <p:cNvSpPr txBox="1"/>
          <p:nvPr/>
        </p:nvSpPr>
        <p:spPr>
          <a:xfrm>
            <a:off x="223958" y="1648316"/>
            <a:ext cx="5975875" cy="3231654"/>
          </a:xfrm>
          <a:prstGeom prst="rect">
            <a:avLst/>
          </a:prstGeom>
          <a:noFill/>
        </p:spPr>
        <p:txBody>
          <a:bodyPr wrap="square" rtlCol="0">
            <a:spAutoFit/>
          </a:bodyPr>
          <a:lstStyle/>
          <a:p>
            <a:r>
              <a:rPr lang="en-US" sz="2000" dirty="0">
                <a:solidFill>
                  <a:schemeClr val="accent6">
                    <a:lumMod val="75000"/>
                  </a:schemeClr>
                </a:solidFill>
                <a:latin typeface="Arial Black" panose="020B0A04020102020204" pitchFamily="34" charset="0"/>
              </a:rPr>
              <a:t>GUIDEBOOK: </a:t>
            </a:r>
            <a:r>
              <a:rPr lang="en-US" sz="2000" dirty="0">
                <a:solidFill>
                  <a:srgbClr val="FFFF00"/>
                </a:solidFill>
                <a:latin typeface="Arial" panose="020B0604020202020204" pitchFamily="34" charset="0"/>
                <a:cs typeface="Arial" panose="020B0604020202020204" pitchFamily="34" charset="0"/>
              </a:rPr>
              <a:t>Finalized by Scouting America’s Editorial Operations Office</a:t>
            </a:r>
          </a:p>
          <a:p>
            <a:endParaRPr lang="en-US" sz="2000" dirty="0">
              <a:solidFill>
                <a:srgbClr val="FFFF00"/>
              </a:solidFill>
              <a:latin typeface="Arial" panose="020B0604020202020204" pitchFamily="34" charset="0"/>
              <a:cs typeface="Arial" panose="020B0604020202020204" pitchFamily="34" charset="0"/>
            </a:endParaRPr>
          </a:p>
          <a:p>
            <a:r>
              <a:rPr lang="en-US" sz="2000" dirty="0">
                <a:solidFill>
                  <a:schemeClr val="accent6">
                    <a:lumMod val="75000"/>
                  </a:schemeClr>
                </a:solidFill>
                <a:latin typeface="Arial Black" panose="020B0A04020102020204" pitchFamily="34" charset="0"/>
              </a:rPr>
              <a:t>INTRODUCTION TO LEADERSHIP LEARNING MODULE: </a:t>
            </a:r>
            <a:r>
              <a:rPr lang="en-US" sz="2000" dirty="0">
                <a:solidFill>
                  <a:srgbClr val="FFFF00"/>
                </a:solidFill>
                <a:latin typeface="Arial" panose="020B0604020202020204" pitchFamily="34" charset="0"/>
                <a:cs typeface="Arial" panose="020B0604020202020204" pitchFamily="34" charset="0"/>
              </a:rPr>
              <a:t>Finalize by Scouting U Instructional Design Office</a:t>
            </a:r>
          </a:p>
          <a:p>
            <a:endParaRPr lang="en-US" sz="2000" dirty="0">
              <a:solidFill>
                <a:srgbClr val="FFFF00"/>
              </a:solidFill>
              <a:latin typeface="Arial" panose="020B0604020202020204" pitchFamily="34" charset="0"/>
              <a:cs typeface="Arial" panose="020B0604020202020204" pitchFamily="34" charset="0"/>
            </a:endParaRPr>
          </a:p>
          <a:p>
            <a:r>
              <a:rPr lang="en-US" sz="2000" dirty="0">
                <a:solidFill>
                  <a:schemeClr val="accent6">
                    <a:lumMod val="75000"/>
                  </a:schemeClr>
                </a:solidFill>
                <a:latin typeface="Arial Black" panose="020B0A04020102020204" pitchFamily="34" charset="0"/>
              </a:rPr>
              <a:t>EXPLORING LEADERSHIP EXPERIENCE ROLL-OUT: </a:t>
            </a:r>
            <a:r>
              <a:rPr lang="en-US" sz="2000" dirty="0">
                <a:solidFill>
                  <a:srgbClr val="FFFF00"/>
                </a:solidFill>
                <a:latin typeface="Arial" panose="020B0604020202020204" pitchFamily="34" charset="0"/>
                <a:cs typeface="Arial" panose="020B0604020202020204" pitchFamily="34" charset="0"/>
              </a:rPr>
              <a:t>Expected in October 2026</a:t>
            </a:r>
          </a:p>
          <a:p>
            <a:endParaRPr lang="en-US" sz="2400" dirty="0">
              <a:solidFill>
                <a:schemeClr val="accent6">
                  <a:lumMod val="75000"/>
                </a:schemeClr>
              </a:solidFill>
              <a:latin typeface="Arial Black" panose="020B0A04020102020204" pitchFamily="34" charset="0"/>
            </a:endParaRPr>
          </a:p>
        </p:txBody>
      </p:sp>
      <p:pic>
        <p:nvPicPr>
          <p:cNvPr id="5" name="Picture 4">
            <a:extLst>
              <a:ext uri="{FF2B5EF4-FFF2-40B4-BE49-F238E27FC236}">
                <a16:creationId xmlns:a16="http://schemas.microsoft.com/office/drawing/2014/main" id="{CC5543FF-F2EF-4AC6-B984-070FDA245302}"/>
              </a:ext>
            </a:extLst>
          </p:cNvPr>
          <p:cNvPicPr>
            <a:picLocks noChangeAspect="1"/>
          </p:cNvPicPr>
          <p:nvPr/>
        </p:nvPicPr>
        <p:blipFill>
          <a:blip r:embed="rId4"/>
          <a:stretch>
            <a:fillRect/>
          </a:stretch>
        </p:blipFill>
        <p:spPr>
          <a:xfrm>
            <a:off x="6015318" y="1192481"/>
            <a:ext cx="2916809" cy="3755173"/>
          </a:xfrm>
          <a:prstGeom prst="rect">
            <a:avLst/>
          </a:prstGeom>
        </p:spPr>
      </p:pic>
    </p:spTree>
    <p:extLst>
      <p:ext uri="{BB962C8B-B14F-4D97-AF65-F5344CB8AC3E}">
        <p14:creationId xmlns:p14="http://schemas.microsoft.com/office/powerpoint/2010/main" val="2077276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A6D60-8959-5A19-5CD5-D58C86A0985E}"/>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B65F2D2A-6258-C6B8-77AF-610F994CF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1" y="-72105"/>
            <a:ext cx="9144000" cy="6883121"/>
          </a:xfrm>
          <a:prstGeom prst="rect">
            <a:avLst/>
          </a:prstGeom>
        </p:spPr>
      </p:pic>
      <p:sp>
        <p:nvSpPr>
          <p:cNvPr id="2" name="Title 1">
            <a:extLst>
              <a:ext uri="{FF2B5EF4-FFF2-40B4-BE49-F238E27FC236}">
                <a16:creationId xmlns:a16="http://schemas.microsoft.com/office/drawing/2014/main" id="{68E1E646-A47F-36BE-3B3F-A1E3507B7ED1}"/>
              </a:ext>
            </a:extLst>
          </p:cNvPr>
          <p:cNvSpPr>
            <a:spLocks noGrp="1"/>
          </p:cNvSpPr>
          <p:nvPr>
            <p:ph type="ctrTitle"/>
          </p:nvPr>
        </p:nvSpPr>
        <p:spPr>
          <a:xfrm>
            <a:off x="223957" y="127375"/>
            <a:ext cx="8658786" cy="959546"/>
          </a:xfrm>
        </p:spPr>
        <p:txBody>
          <a:bodyPr>
            <a:normAutofit fontScale="90000"/>
          </a:bodyPr>
          <a:lstStyle/>
          <a:p>
            <a:pPr algn="l"/>
            <a:r>
              <a:rPr lang="en-US" sz="3200" dirty="0">
                <a:solidFill>
                  <a:srgbClr val="1FC77F"/>
                </a:solidFill>
                <a:latin typeface="Arial Black"/>
                <a:cs typeface="Arial Black"/>
              </a:rPr>
              <a:t>Exploring Leadership Experience Recognition Plaque Example…. </a:t>
            </a:r>
            <a:endParaRPr lang="en-US" sz="1100" dirty="0">
              <a:solidFill>
                <a:srgbClr val="1FC77F"/>
              </a:solidFill>
              <a:latin typeface="Arial Black"/>
              <a:cs typeface="Arial Black"/>
            </a:endParaRPr>
          </a:p>
        </p:txBody>
      </p:sp>
      <p:pic>
        <p:nvPicPr>
          <p:cNvPr id="23" name="Picture 22" descr="exploring_wht_transparent-01.png">
            <a:extLst>
              <a:ext uri="{FF2B5EF4-FFF2-40B4-BE49-F238E27FC236}">
                <a16:creationId xmlns:a16="http://schemas.microsoft.com/office/drawing/2014/main" id="{B15FA12C-F170-B656-E78B-633455EB58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D90656B0-A880-523B-1746-1C6EBADA7BE6}"/>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2028629-836C-DF93-4985-273B9425710F}"/>
              </a:ext>
            </a:extLst>
          </p:cNvPr>
          <p:cNvPicPr>
            <a:picLocks noChangeAspect="1"/>
          </p:cNvPicPr>
          <p:nvPr/>
        </p:nvPicPr>
        <p:blipFill>
          <a:blip r:embed="rId4"/>
          <a:stretch>
            <a:fillRect/>
          </a:stretch>
        </p:blipFill>
        <p:spPr>
          <a:xfrm>
            <a:off x="5004081" y="1258012"/>
            <a:ext cx="3285656" cy="4377124"/>
          </a:xfrm>
          <a:prstGeom prst="rect">
            <a:avLst/>
          </a:prstGeom>
        </p:spPr>
      </p:pic>
      <p:pic>
        <p:nvPicPr>
          <p:cNvPr id="9" name="Picture 8">
            <a:extLst>
              <a:ext uri="{FF2B5EF4-FFF2-40B4-BE49-F238E27FC236}">
                <a16:creationId xmlns:a16="http://schemas.microsoft.com/office/drawing/2014/main" id="{5329848C-C489-7A6B-E788-67CDABC5B4E2}"/>
              </a:ext>
            </a:extLst>
          </p:cNvPr>
          <p:cNvPicPr>
            <a:picLocks noChangeAspect="1"/>
          </p:cNvPicPr>
          <p:nvPr/>
        </p:nvPicPr>
        <p:blipFill>
          <a:blip r:embed="rId5"/>
          <a:stretch>
            <a:fillRect/>
          </a:stretch>
        </p:blipFill>
        <p:spPr>
          <a:xfrm>
            <a:off x="714744" y="1195016"/>
            <a:ext cx="3715268" cy="4553585"/>
          </a:xfrm>
          <a:prstGeom prst="rect">
            <a:avLst/>
          </a:prstGeom>
        </p:spPr>
      </p:pic>
    </p:spTree>
    <p:extLst>
      <p:ext uri="{BB962C8B-B14F-4D97-AF65-F5344CB8AC3E}">
        <p14:creationId xmlns:p14="http://schemas.microsoft.com/office/powerpoint/2010/main" val="816117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17EB8-D49D-2D47-CE57-8AA200F0AE1C}"/>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08B7635F-D4F2-5388-4406-6FF74CCBFC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1"/>
            <a:ext cx="9144000" cy="6883121"/>
          </a:xfrm>
          <a:prstGeom prst="rect">
            <a:avLst/>
          </a:prstGeom>
        </p:spPr>
      </p:pic>
      <p:pic>
        <p:nvPicPr>
          <p:cNvPr id="23" name="Picture 22" descr="exploring_wht_transparent-01.png">
            <a:extLst>
              <a:ext uri="{FF2B5EF4-FFF2-40B4-BE49-F238E27FC236}">
                <a16:creationId xmlns:a16="http://schemas.microsoft.com/office/drawing/2014/main" id="{2FF80396-0E12-B4AA-CE82-B2AA691B8D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8A56D718-42EC-5B3D-FFBA-1B92375254D0}"/>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EE3943B-98F2-54B9-A300-7D3AC0AD72EC}"/>
              </a:ext>
            </a:extLst>
          </p:cNvPr>
          <p:cNvSpPr>
            <a:spLocks noGrp="1"/>
          </p:cNvSpPr>
          <p:nvPr>
            <p:ph type="ctrTitle"/>
          </p:nvPr>
        </p:nvSpPr>
        <p:spPr>
          <a:xfrm>
            <a:off x="148210" y="224216"/>
            <a:ext cx="8833606" cy="667215"/>
          </a:xfrm>
        </p:spPr>
        <p:txBody>
          <a:bodyPr>
            <a:normAutofit fontScale="90000"/>
          </a:bodyPr>
          <a:lstStyle/>
          <a:p>
            <a:pPr algn="l"/>
            <a:r>
              <a:rPr lang="en-US" sz="2400" b="1" dirty="0">
                <a:solidFill>
                  <a:srgbClr val="1FC77F"/>
                </a:solidFill>
                <a:latin typeface="Arial Black" panose="020B0A04020102020204" pitchFamily="34" charset="0"/>
              </a:rPr>
              <a:t>National Exploring Committee’s New Explorers On-Boarding Recommendations*…</a:t>
            </a:r>
            <a:endParaRPr lang="en-US" sz="2400" b="1" dirty="0">
              <a:solidFill>
                <a:srgbClr val="1FC77F"/>
              </a:solidFill>
              <a:latin typeface="Arial Black" panose="020B0A040201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21EFC011-0D5C-4105-39B3-D3EA4A517C77}"/>
              </a:ext>
            </a:extLst>
          </p:cNvPr>
          <p:cNvPicPr>
            <a:picLocks noChangeAspect="1"/>
          </p:cNvPicPr>
          <p:nvPr/>
        </p:nvPicPr>
        <p:blipFill>
          <a:blip r:embed="rId4"/>
          <a:stretch>
            <a:fillRect/>
          </a:stretch>
        </p:blipFill>
        <p:spPr>
          <a:xfrm>
            <a:off x="2217830" y="941474"/>
            <a:ext cx="6657235" cy="5190386"/>
          </a:xfrm>
          <a:prstGeom prst="rect">
            <a:avLst/>
          </a:prstGeom>
        </p:spPr>
      </p:pic>
      <p:sp>
        <p:nvSpPr>
          <p:cNvPr id="2" name="TextBox 1">
            <a:extLst>
              <a:ext uri="{FF2B5EF4-FFF2-40B4-BE49-F238E27FC236}">
                <a16:creationId xmlns:a16="http://schemas.microsoft.com/office/drawing/2014/main" id="{109C7A36-26F8-0DDA-2773-B3586D43E0D8}"/>
              </a:ext>
            </a:extLst>
          </p:cNvPr>
          <p:cNvSpPr txBox="1"/>
          <p:nvPr/>
        </p:nvSpPr>
        <p:spPr>
          <a:xfrm>
            <a:off x="242040" y="2456331"/>
            <a:ext cx="1948895" cy="1754326"/>
          </a:xfrm>
          <a:prstGeom prst="rect">
            <a:avLst/>
          </a:prstGeom>
          <a:noFill/>
        </p:spPr>
        <p:txBody>
          <a:bodyPr wrap="square" rtlCol="0">
            <a:spAutoFit/>
          </a:bodyPr>
          <a:lstStyle/>
          <a:p>
            <a:r>
              <a:rPr lang="en-US" dirty="0">
                <a:solidFill>
                  <a:srgbClr val="FFFF00"/>
                </a:solidFill>
                <a:latin typeface="Arial" panose="020B0604020202020204" pitchFamily="34" charset="0"/>
                <a:cs typeface="Arial" panose="020B0604020202020204" pitchFamily="34" charset="0"/>
              </a:rPr>
              <a:t>* Can be found under the “Unit Resources” box on the National Exploring Home-page</a:t>
            </a:r>
          </a:p>
        </p:txBody>
      </p:sp>
    </p:spTree>
    <p:extLst>
      <p:ext uri="{BB962C8B-B14F-4D97-AF65-F5344CB8AC3E}">
        <p14:creationId xmlns:p14="http://schemas.microsoft.com/office/powerpoint/2010/main" val="217440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33CDE-6D1C-4737-D174-1F7D162BDB2D}"/>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37FBF974-B5DA-1766-C341-1A1769834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1"/>
            <a:ext cx="9144000" cy="6883121"/>
          </a:xfrm>
          <a:prstGeom prst="rect">
            <a:avLst/>
          </a:prstGeom>
        </p:spPr>
      </p:pic>
      <p:pic>
        <p:nvPicPr>
          <p:cNvPr id="23" name="Picture 22" descr="exploring_wht_transparent-01.png">
            <a:extLst>
              <a:ext uri="{FF2B5EF4-FFF2-40B4-BE49-F238E27FC236}">
                <a16:creationId xmlns:a16="http://schemas.microsoft.com/office/drawing/2014/main" id="{05FA03B7-2E99-9BDD-1B9E-A8355FB71B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EC106D02-3932-0773-187B-89B756B12228}"/>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E2EDEAE-F6EE-FC28-A011-4CEA14ECFCB9}"/>
              </a:ext>
            </a:extLst>
          </p:cNvPr>
          <p:cNvSpPr>
            <a:spLocks noGrp="1"/>
          </p:cNvSpPr>
          <p:nvPr>
            <p:ph type="ctrTitle"/>
          </p:nvPr>
        </p:nvSpPr>
        <p:spPr>
          <a:xfrm>
            <a:off x="148210" y="224216"/>
            <a:ext cx="8833606" cy="667215"/>
          </a:xfrm>
        </p:spPr>
        <p:txBody>
          <a:bodyPr>
            <a:normAutofit fontScale="90000"/>
          </a:bodyPr>
          <a:lstStyle/>
          <a:p>
            <a:pPr algn="l"/>
            <a:r>
              <a:rPr lang="en-US" sz="2400" b="1" dirty="0">
                <a:solidFill>
                  <a:srgbClr val="1FC77F"/>
                </a:solidFill>
                <a:latin typeface="Arial Black" panose="020B0A04020102020204" pitchFamily="34" charset="0"/>
              </a:rPr>
              <a:t>National Exploring Committee’s New Explorers On-Boarding Recommendations*…</a:t>
            </a:r>
            <a:endParaRPr lang="en-US" sz="2400" b="1" dirty="0">
              <a:solidFill>
                <a:srgbClr val="1FC77F"/>
              </a:solidFill>
              <a:latin typeface="Arial Black" panose="020B0A040201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46D83C7-DD67-68B4-78AE-FBB1EEC86277}"/>
              </a:ext>
            </a:extLst>
          </p:cNvPr>
          <p:cNvPicPr>
            <a:picLocks noChangeAspect="1"/>
          </p:cNvPicPr>
          <p:nvPr/>
        </p:nvPicPr>
        <p:blipFill>
          <a:blip r:embed="rId4"/>
          <a:stretch>
            <a:fillRect/>
          </a:stretch>
        </p:blipFill>
        <p:spPr>
          <a:xfrm>
            <a:off x="2225322" y="978601"/>
            <a:ext cx="6680467" cy="5147475"/>
          </a:xfrm>
          <a:prstGeom prst="rect">
            <a:avLst/>
          </a:prstGeom>
        </p:spPr>
      </p:pic>
      <p:sp>
        <p:nvSpPr>
          <p:cNvPr id="3" name="TextBox 2">
            <a:extLst>
              <a:ext uri="{FF2B5EF4-FFF2-40B4-BE49-F238E27FC236}">
                <a16:creationId xmlns:a16="http://schemas.microsoft.com/office/drawing/2014/main" id="{28394ED1-BC9B-1501-F8E7-FBA944FDA4A3}"/>
              </a:ext>
            </a:extLst>
          </p:cNvPr>
          <p:cNvSpPr txBox="1"/>
          <p:nvPr/>
        </p:nvSpPr>
        <p:spPr>
          <a:xfrm>
            <a:off x="242040" y="2456331"/>
            <a:ext cx="1948895" cy="1754326"/>
          </a:xfrm>
          <a:prstGeom prst="rect">
            <a:avLst/>
          </a:prstGeom>
          <a:noFill/>
        </p:spPr>
        <p:txBody>
          <a:bodyPr wrap="square" rtlCol="0">
            <a:spAutoFit/>
          </a:bodyPr>
          <a:lstStyle/>
          <a:p>
            <a:r>
              <a:rPr lang="en-US" dirty="0">
                <a:solidFill>
                  <a:srgbClr val="FFFF00"/>
                </a:solidFill>
                <a:latin typeface="Arial" panose="020B0604020202020204" pitchFamily="34" charset="0"/>
                <a:cs typeface="Arial" panose="020B0604020202020204" pitchFamily="34" charset="0"/>
              </a:rPr>
              <a:t>* Can be found under the “Unit Resources” box on the National Exploring Home-page</a:t>
            </a:r>
          </a:p>
        </p:txBody>
      </p:sp>
    </p:spTree>
    <p:extLst>
      <p:ext uri="{BB962C8B-B14F-4D97-AF65-F5344CB8AC3E}">
        <p14:creationId xmlns:p14="http://schemas.microsoft.com/office/powerpoint/2010/main" val="16158226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8C1E8-0694-A803-92B6-CA0F2AA93A3B}"/>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E40C9092-5CBC-8F27-0264-1F37AB3E5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1"/>
            <a:ext cx="9144000" cy="6883121"/>
          </a:xfrm>
          <a:prstGeom prst="rect">
            <a:avLst/>
          </a:prstGeom>
        </p:spPr>
      </p:pic>
      <p:pic>
        <p:nvPicPr>
          <p:cNvPr id="23" name="Picture 22" descr="exploring_wht_transparent-01.png">
            <a:extLst>
              <a:ext uri="{FF2B5EF4-FFF2-40B4-BE49-F238E27FC236}">
                <a16:creationId xmlns:a16="http://schemas.microsoft.com/office/drawing/2014/main" id="{FA79732F-3DEE-AADA-7974-5B2FAFDA1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BF132025-F051-D7B2-6925-1DD573A0A0FD}"/>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0FD736C-1D34-9B56-F415-9DB7358F3B0B}"/>
              </a:ext>
            </a:extLst>
          </p:cNvPr>
          <p:cNvSpPr>
            <a:spLocks noGrp="1"/>
          </p:cNvSpPr>
          <p:nvPr>
            <p:ph type="ctrTitle"/>
          </p:nvPr>
        </p:nvSpPr>
        <p:spPr>
          <a:xfrm>
            <a:off x="148209" y="224216"/>
            <a:ext cx="4047269" cy="5844890"/>
          </a:xfrm>
        </p:spPr>
        <p:txBody>
          <a:bodyPr>
            <a:normAutofit/>
          </a:bodyPr>
          <a:lstStyle/>
          <a:p>
            <a:pPr algn="l"/>
            <a:r>
              <a:rPr lang="en-US" sz="2400" b="1" dirty="0">
                <a:solidFill>
                  <a:srgbClr val="1FC77F"/>
                </a:solidFill>
                <a:latin typeface="Arial Black" panose="020B0A04020102020204" pitchFamily="34" charset="0"/>
              </a:rPr>
              <a:t>National Exploring Committee’s New Post Advisor On-Boarding Recommendations*…</a:t>
            </a:r>
            <a:endParaRPr lang="en-US" sz="2400" b="1" dirty="0">
              <a:solidFill>
                <a:srgbClr val="1FC77F"/>
              </a:solidFill>
              <a:latin typeface="Arial Black" panose="020B0A040201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1810DF7-3F5C-4559-1AAB-1D7A1DAF46B3}"/>
              </a:ext>
            </a:extLst>
          </p:cNvPr>
          <p:cNvPicPr>
            <a:picLocks noChangeAspect="1"/>
          </p:cNvPicPr>
          <p:nvPr/>
        </p:nvPicPr>
        <p:blipFill>
          <a:blip r:embed="rId4"/>
          <a:stretch>
            <a:fillRect/>
          </a:stretch>
        </p:blipFill>
        <p:spPr>
          <a:xfrm>
            <a:off x="4195479" y="224216"/>
            <a:ext cx="4545756" cy="5912662"/>
          </a:xfrm>
          <a:prstGeom prst="rect">
            <a:avLst/>
          </a:prstGeom>
        </p:spPr>
      </p:pic>
      <p:sp>
        <p:nvSpPr>
          <p:cNvPr id="3" name="TextBox 2">
            <a:extLst>
              <a:ext uri="{FF2B5EF4-FFF2-40B4-BE49-F238E27FC236}">
                <a16:creationId xmlns:a16="http://schemas.microsoft.com/office/drawing/2014/main" id="{22E7C70F-AB9D-76CD-33DB-880DB2F5032C}"/>
              </a:ext>
            </a:extLst>
          </p:cNvPr>
          <p:cNvSpPr txBox="1"/>
          <p:nvPr/>
        </p:nvSpPr>
        <p:spPr>
          <a:xfrm>
            <a:off x="200541" y="5248749"/>
            <a:ext cx="3787937" cy="923330"/>
          </a:xfrm>
          <a:prstGeom prst="rect">
            <a:avLst/>
          </a:prstGeom>
          <a:noFill/>
        </p:spPr>
        <p:txBody>
          <a:bodyPr wrap="square" rtlCol="0">
            <a:spAutoFit/>
          </a:bodyPr>
          <a:lstStyle/>
          <a:p>
            <a:r>
              <a:rPr lang="en-US" dirty="0">
                <a:solidFill>
                  <a:srgbClr val="FFFF00"/>
                </a:solidFill>
                <a:latin typeface="Arial" panose="020B0604020202020204" pitchFamily="34" charset="0"/>
                <a:cs typeface="Arial" panose="020B0604020202020204" pitchFamily="34" charset="0"/>
              </a:rPr>
              <a:t>* Can be found under the “Unit Resources” box on the National Exploring Home-page</a:t>
            </a:r>
          </a:p>
        </p:txBody>
      </p:sp>
    </p:spTree>
    <p:extLst>
      <p:ext uri="{BB962C8B-B14F-4D97-AF65-F5344CB8AC3E}">
        <p14:creationId xmlns:p14="http://schemas.microsoft.com/office/powerpoint/2010/main" val="3117330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46560-62AA-0F46-57FF-E071F9C5F759}"/>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BF7A2E1B-3C92-6EA9-1ACC-7BFFEC55CB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1"/>
            <a:ext cx="9144000" cy="6883121"/>
          </a:xfrm>
          <a:prstGeom prst="rect">
            <a:avLst/>
          </a:prstGeom>
        </p:spPr>
      </p:pic>
      <p:pic>
        <p:nvPicPr>
          <p:cNvPr id="23" name="Picture 22" descr="exploring_wht_transparent-01.png">
            <a:extLst>
              <a:ext uri="{FF2B5EF4-FFF2-40B4-BE49-F238E27FC236}">
                <a16:creationId xmlns:a16="http://schemas.microsoft.com/office/drawing/2014/main" id="{72E159B7-3928-3D90-0FEB-1CD6DFD5F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89C4E803-AF19-61BD-7AD4-6F24AE14F0A1}"/>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3AD6C5C-D2A8-7B45-2772-F44A8A7E1A61}"/>
              </a:ext>
            </a:extLst>
          </p:cNvPr>
          <p:cNvSpPr>
            <a:spLocks noGrp="1"/>
          </p:cNvSpPr>
          <p:nvPr>
            <p:ph type="ctrTitle"/>
          </p:nvPr>
        </p:nvSpPr>
        <p:spPr>
          <a:xfrm>
            <a:off x="148209" y="224216"/>
            <a:ext cx="4101061" cy="5844890"/>
          </a:xfrm>
        </p:spPr>
        <p:txBody>
          <a:bodyPr>
            <a:normAutofit/>
          </a:bodyPr>
          <a:lstStyle/>
          <a:p>
            <a:pPr algn="l"/>
            <a:r>
              <a:rPr lang="en-US" sz="2400" b="1" dirty="0">
                <a:solidFill>
                  <a:srgbClr val="1FC77F"/>
                </a:solidFill>
                <a:latin typeface="Arial Black" panose="020B0A04020102020204" pitchFamily="34" charset="0"/>
              </a:rPr>
              <a:t>National Exploring Committee’s New Post Advisor On-Boarding Recommendations*…</a:t>
            </a:r>
            <a:endParaRPr lang="en-US" sz="2400" b="1" dirty="0">
              <a:solidFill>
                <a:srgbClr val="1FC77F"/>
              </a:solidFill>
              <a:latin typeface="Arial Black" panose="020B0A040201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7B60D4E-BC3A-D228-9B94-AE8E10A2FCD9}"/>
              </a:ext>
            </a:extLst>
          </p:cNvPr>
          <p:cNvPicPr>
            <a:picLocks noChangeAspect="1"/>
          </p:cNvPicPr>
          <p:nvPr/>
        </p:nvPicPr>
        <p:blipFill>
          <a:blip r:embed="rId4"/>
          <a:stretch>
            <a:fillRect/>
          </a:stretch>
        </p:blipFill>
        <p:spPr>
          <a:xfrm>
            <a:off x="4150662" y="224216"/>
            <a:ext cx="4563035" cy="5919181"/>
          </a:xfrm>
          <a:prstGeom prst="rect">
            <a:avLst/>
          </a:prstGeom>
        </p:spPr>
      </p:pic>
      <p:sp>
        <p:nvSpPr>
          <p:cNvPr id="5" name="TextBox 4">
            <a:extLst>
              <a:ext uri="{FF2B5EF4-FFF2-40B4-BE49-F238E27FC236}">
                <a16:creationId xmlns:a16="http://schemas.microsoft.com/office/drawing/2014/main" id="{20C7FA88-A268-06F6-C8E5-38D9EF2FE2AC}"/>
              </a:ext>
            </a:extLst>
          </p:cNvPr>
          <p:cNvSpPr txBox="1"/>
          <p:nvPr/>
        </p:nvSpPr>
        <p:spPr>
          <a:xfrm>
            <a:off x="200541" y="5248749"/>
            <a:ext cx="3787937" cy="923330"/>
          </a:xfrm>
          <a:prstGeom prst="rect">
            <a:avLst/>
          </a:prstGeom>
          <a:noFill/>
        </p:spPr>
        <p:txBody>
          <a:bodyPr wrap="square" rtlCol="0">
            <a:spAutoFit/>
          </a:bodyPr>
          <a:lstStyle/>
          <a:p>
            <a:r>
              <a:rPr lang="en-US" dirty="0">
                <a:solidFill>
                  <a:srgbClr val="FFFF00"/>
                </a:solidFill>
                <a:latin typeface="Arial" panose="020B0604020202020204" pitchFamily="34" charset="0"/>
                <a:cs typeface="Arial" panose="020B0604020202020204" pitchFamily="34" charset="0"/>
              </a:rPr>
              <a:t>* Can be found under the “Unit Resources” box on the National Exploring Home-page</a:t>
            </a:r>
          </a:p>
        </p:txBody>
      </p:sp>
    </p:spTree>
    <p:extLst>
      <p:ext uri="{BB962C8B-B14F-4D97-AF65-F5344CB8AC3E}">
        <p14:creationId xmlns:p14="http://schemas.microsoft.com/office/powerpoint/2010/main" val="2381583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CCA2E-0CA0-9FA4-553B-3D156EBE41AE}"/>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1CE8E612-0DBF-FCB6-AB20-198EDBD651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1"/>
            <a:ext cx="9144000" cy="6883121"/>
          </a:xfrm>
          <a:prstGeom prst="rect">
            <a:avLst/>
          </a:prstGeom>
        </p:spPr>
      </p:pic>
      <p:pic>
        <p:nvPicPr>
          <p:cNvPr id="23" name="Picture 22" descr="exploring_wht_transparent-01.png">
            <a:extLst>
              <a:ext uri="{FF2B5EF4-FFF2-40B4-BE49-F238E27FC236}">
                <a16:creationId xmlns:a16="http://schemas.microsoft.com/office/drawing/2014/main" id="{0D532302-23DE-3C35-3B69-CB40A98E47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90694"/>
            <a:ext cx="1560093" cy="567306"/>
          </a:xfrm>
          <a:prstGeom prst="rect">
            <a:avLst/>
          </a:prstGeom>
        </p:spPr>
      </p:pic>
      <p:sp>
        <p:nvSpPr>
          <p:cNvPr id="25" name="Rectangle 24">
            <a:extLst>
              <a:ext uri="{FF2B5EF4-FFF2-40B4-BE49-F238E27FC236}">
                <a16:creationId xmlns:a16="http://schemas.microsoft.com/office/drawing/2014/main" id="{5B14F7F7-BAA5-F19E-971E-93177052D6D4}"/>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6E37FEB-142A-6525-4A25-4B2915D63454}"/>
              </a:ext>
            </a:extLst>
          </p:cNvPr>
          <p:cNvSpPr>
            <a:spLocks noGrp="1"/>
          </p:cNvSpPr>
          <p:nvPr>
            <p:ph type="ctrTitle"/>
          </p:nvPr>
        </p:nvSpPr>
        <p:spPr>
          <a:xfrm>
            <a:off x="148210" y="224216"/>
            <a:ext cx="4118990" cy="5844890"/>
          </a:xfrm>
        </p:spPr>
        <p:txBody>
          <a:bodyPr>
            <a:normAutofit/>
          </a:bodyPr>
          <a:lstStyle/>
          <a:p>
            <a:pPr algn="l"/>
            <a:r>
              <a:rPr lang="en-US" sz="2400" b="1" dirty="0">
                <a:solidFill>
                  <a:srgbClr val="1FC77F"/>
                </a:solidFill>
                <a:latin typeface="Arial Black" panose="020B0A04020102020204" pitchFamily="34" charset="0"/>
              </a:rPr>
              <a:t>National Exploring Committee’s New Post Advisor On-Boarding Recommendations*…</a:t>
            </a:r>
            <a:endParaRPr lang="en-US" sz="2400" b="1" dirty="0">
              <a:solidFill>
                <a:srgbClr val="1FC77F"/>
              </a:solidFill>
              <a:latin typeface="Arial Black" panose="020B0A040201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7F25302-8E3B-F1DB-442A-A516B2C4E2A6}"/>
              </a:ext>
            </a:extLst>
          </p:cNvPr>
          <p:cNvPicPr>
            <a:picLocks noChangeAspect="1"/>
          </p:cNvPicPr>
          <p:nvPr/>
        </p:nvPicPr>
        <p:blipFill>
          <a:blip r:embed="rId4"/>
          <a:stretch>
            <a:fillRect/>
          </a:stretch>
        </p:blipFill>
        <p:spPr>
          <a:xfrm>
            <a:off x="4132732" y="254074"/>
            <a:ext cx="4555032" cy="5888211"/>
          </a:xfrm>
          <a:prstGeom prst="rect">
            <a:avLst/>
          </a:prstGeom>
        </p:spPr>
      </p:pic>
      <p:sp>
        <p:nvSpPr>
          <p:cNvPr id="5" name="TextBox 4">
            <a:extLst>
              <a:ext uri="{FF2B5EF4-FFF2-40B4-BE49-F238E27FC236}">
                <a16:creationId xmlns:a16="http://schemas.microsoft.com/office/drawing/2014/main" id="{D6203222-07C1-9967-3863-2E83FB710806}"/>
              </a:ext>
            </a:extLst>
          </p:cNvPr>
          <p:cNvSpPr txBox="1"/>
          <p:nvPr/>
        </p:nvSpPr>
        <p:spPr>
          <a:xfrm>
            <a:off x="200541" y="5248749"/>
            <a:ext cx="3787937" cy="923330"/>
          </a:xfrm>
          <a:prstGeom prst="rect">
            <a:avLst/>
          </a:prstGeom>
          <a:noFill/>
        </p:spPr>
        <p:txBody>
          <a:bodyPr wrap="square" rtlCol="0">
            <a:spAutoFit/>
          </a:bodyPr>
          <a:lstStyle/>
          <a:p>
            <a:r>
              <a:rPr lang="en-US" dirty="0">
                <a:solidFill>
                  <a:srgbClr val="FFFF00"/>
                </a:solidFill>
                <a:latin typeface="Arial" panose="020B0604020202020204" pitchFamily="34" charset="0"/>
                <a:cs typeface="Arial" panose="020B0604020202020204" pitchFamily="34" charset="0"/>
              </a:rPr>
              <a:t>* Can be found under the “Unit Resources” box on the National Exploring Home-page</a:t>
            </a:r>
          </a:p>
        </p:txBody>
      </p:sp>
    </p:spTree>
    <p:extLst>
      <p:ext uri="{BB962C8B-B14F-4D97-AF65-F5344CB8AC3E}">
        <p14:creationId xmlns:p14="http://schemas.microsoft.com/office/powerpoint/2010/main" val="116169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A76A-D660-6438-BB70-E1ED153294CB}"/>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227210DE-C684-516D-94AD-D1313F7EB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56" y="-12561"/>
            <a:ext cx="9144000" cy="6883121"/>
          </a:xfrm>
          <a:prstGeom prst="rect">
            <a:avLst/>
          </a:prstGeom>
        </p:spPr>
      </p:pic>
      <p:pic>
        <p:nvPicPr>
          <p:cNvPr id="23" name="Picture 22" descr="exploring_wht_transparent-01.png">
            <a:extLst>
              <a:ext uri="{FF2B5EF4-FFF2-40B4-BE49-F238E27FC236}">
                <a16:creationId xmlns:a16="http://schemas.microsoft.com/office/drawing/2014/main" id="{1C0EAA94-6908-ABBA-A314-627014C14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55844"/>
            <a:ext cx="1791695" cy="651525"/>
          </a:xfrm>
          <a:prstGeom prst="rect">
            <a:avLst/>
          </a:prstGeom>
        </p:spPr>
      </p:pic>
      <p:sp>
        <p:nvSpPr>
          <p:cNvPr id="25" name="Rectangle 24">
            <a:extLst>
              <a:ext uri="{FF2B5EF4-FFF2-40B4-BE49-F238E27FC236}">
                <a16:creationId xmlns:a16="http://schemas.microsoft.com/office/drawing/2014/main" id="{3F397AC4-B9FA-3B19-9353-68AFB672A1BA}"/>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45A63E3-A32F-3106-8D82-0DED67BD67FF}"/>
              </a:ext>
            </a:extLst>
          </p:cNvPr>
          <p:cNvSpPr>
            <a:spLocks noGrp="1"/>
          </p:cNvSpPr>
          <p:nvPr>
            <p:ph type="ctrTitle"/>
          </p:nvPr>
        </p:nvSpPr>
        <p:spPr>
          <a:xfrm>
            <a:off x="73556" y="215660"/>
            <a:ext cx="8908260" cy="4261449"/>
          </a:xfrm>
        </p:spPr>
        <p:txBody>
          <a:bodyPr>
            <a:normAutofit/>
          </a:bodyPr>
          <a:lstStyle/>
          <a:p>
            <a:r>
              <a:rPr lang="en-US" altLang="en-US" sz="2200" b="1" dirty="0">
                <a:solidFill>
                  <a:srgbClr val="2AB96C"/>
                </a:solidFill>
                <a:latin typeface="Arial Black" panose="020B0A04020102020204" pitchFamily="34" charset="0"/>
                <a:cs typeface="Arial" panose="020B0604020202020204" pitchFamily="34" charset="0"/>
              </a:rPr>
              <a:t>Exploring Live Hour </a:t>
            </a:r>
            <a:br>
              <a:rPr lang="en-US" altLang="en-US" sz="2200" b="1" dirty="0">
                <a:solidFill>
                  <a:srgbClr val="2AB96C"/>
                </a:solidFill>
                <a:latin typeface="Arial Black" panose="020B0A04020102020204" pitchFamily="34" charset="0"/>
                <a:cs typeface="Arial" panose="020B0604020202020204" pitchFamily="34" charset="0"/>
              </a:rPr>
            </a:br>
            <a:r>
              <a:rPr lang="en-US" altLang="en-US" sz="2200" b="1" dirty="0">
                <a:solidFill>
                  <a:srgbClr val="2AB96C"/>
                </a:solidFill>
                <a:latin typeface="Arial Black" panose="020B0A04020102020204" pitchFamily="34" charset="0"/>
                <a:cs typeface="Arial" panose="020B0604020202020204" pitchFamily="34" charset="0"/>
              </a:rPr>
              <a:t>October 14</a:t>
            </a:r>
            <a:r>
              <a:rPr lang="en-US" altLang="en-US" sz="2200" b="1">
                <a:solidFill>
                  <a:srgbClr val="2AB96C"/>
                </a:solidFill>
                <a:latin typeface="Arial Black" panose="020B0A04020102020204" pitchFamily="34" charset="0"/>
                <a:cs typeface="Arial" panose="020B0604020202020204" pitchFamily="34" charset="0"/>
              </a:rPr>
              <a:t>, 2026</a:t>
            </a:r>
            <a:br>
              <a:rPr lang="en-US" altLang="en-US" sz="2200" b="1">
                <a:solidFill>
                  <a:srgbClr val="2AB96C"/>
                </a:solidFill>
                <a:latin typeface="Arial Black" panose="020B0A04020102020204" pitchFamily="34" charset="0"/>
                <a:cs typeface="Arial" panose="020B0604020202020204" pitchFamily="34" charset="0"/>
              </a:rPr>
            </a:br>
            <a:br>
              <a:rPr lang="en-US" altLang="en-US" sz="2200" b="1">
                <a:solidFill>
                  <a:srgbClr val="2AB96C"/>
                </a:solidFill>
                <a:latin typeface="Arial Black" panose="020B0A04020102020204" pitchFamily="34" charset="0"/>
                <a:cs typeface="Arial" panose="020B0604020202020204" pitchFamily="34" charset="0"/>
              </a:rPr>
            </a:br>
            <a:br>
              <a:rPr lang="en-US" altLang="en-US" sz="2200" b="1" dirty="0">
                <a:solidFill>
                  <a:srgbClr val="2AB96C"/>
                </a:solidFill>
                <a:latin typeface="Arial Black" panose="020B0A04020102020204" pitchFamily="34" charset="0"/>
                <a:cs typeface="Arial" panose="020B0604020202020204" pitchFamily="34" charset="0"/>
              </a:rPr>
            </a:br>
            <a:r>
              <a:rPr lang="en-US" altLang="en-US" sz="4800" b="1" u="sng" dirty="0">
                <a:solidFill>
                  <a:srgbClr val="2AB96C"/>
                </a:solidFill>
                <a:latin typeface="Arial Black" panose="020B0A04020102020204" pitchFamily="34" charset="0"/>
                <a:cs typeface="Arial" panose="020B0604020202020204" pitchFamily="34" charset="0"/>
              </a:rPr>
              <a:t>Topic</a:t>
            </a:r>
            <a:br>
              <a:rPr lang="en-US" altLang="en-US" sz="4200" b="1" dirty="0">
                <a:solidFill>
                  <a:srgbClr val="2AB96C"/>
                </a:solidFill>
                <a:latin typeface="Arial Black" panose="020B0A04020102020204" pitchFamily="34" charset="0"/>
                <a:cs typeface="Arial" panose="020B0604020202020204" pitchFamily="34" charset="0"/>
              </a:rPr>
            </a:br>
            <a:r>
              <a:rPr lang="en-US" altLang="en-US" sz="4200" b="1" dirty="0">
                <a:solidFill>
                  <a:srgbClr val="2AB96C"/>
                </a:solidFill>
                <a:latin typeface="Arial Black" panose="020B0A04020102020204" pitchFamily="34" charset="0"/>
                <a:cs typeface="Arial" panose="020B0604020202020204" pitchFamily="34" charset="0"/>
              </a:rPr>
              <a:t>Exploring Officers Association and Exploring Unit Metrics</a:t>
            </a:r>
            <a:endParaRPr lang="en-US" sz="4200" dirty="0">
              <a:latin typeface="Arial Black" panose="020B0A04020102020204" pitchFamily="34" charset="0"/>
            </a:endParaRPr>
          </a:p>
        </p:txBody>
      </p:sp>
    </p:spTree>
    <p:extLst>
      <p:ext uri="{BB962C8B-B14F-4D97-AF65-F5344CB8AC3E}">
        <p14:creationId xmlns:p14="http://schemas.microsoft.com/office/powerpoint/2010/main" val="2691696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7DEC45-71DB-F3EB-074C-59C72DD5DB06}"/>
              </a:ext>
            </a:extLst>
          </p:cNvPr>
          <p:cNvSpPr txBox="1"/>
          <p:nvPr/>
        </p:nvSpPr>
        <p:spPr>
          <a:xfrm>
            <a:off x="196948" y="140677"/>
            <a:ext cx="8778240" cy="6541477"/>
          </a:xfrm>
          <a:prstGeom prst="rect">
            <a:avLst/>
          </a:prstGeom>
          <a:noFill/>
          <a:ln w="57150">
            <a:solidFill>
              <a:schemeClr val="accent1">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7E8917-19F7-3649-94FE-DA4BE92CE134}"/>
              </a:ext>
            </a:extLst>
          </p:cNvPr>
          <p:cNvSpPr>
            <a:spLocks noGrp="1"/>
          </p:cNvSpPr>
          <p:nvPr>
            <p:ph type="ctrTitle"/>
          </p:nvPr>
        </p:nvSpPr>
        <p:spPr>
          <a:xfrm>
            <a:off x="689171" y="5163406"/>
            <a:ext cx="7793793" cy="1492934"/>
          </a:xfrm>
        </p:spPr>
        <p:txBody>
          <a:bodyPr>
            <a:normAutofit fontScale="90000"/>
          </a:bodyPr>
          <a:lstStyle/>
          <a:p>
            <a:br>
              <a:rPr lang="en-US" sz="4400" b="1" dirty="0">
                <a:solidFill>
                  <a:schemeClr val="accent1">
                    <a:lumMod val="75000"/>
                  </a:schemeClr>
                </a:solidFill>
              </a:rPr>
            </a:br>
            <a:br>
              <a:rPr lang="en-US" sz="3600" b="1" dirty="0">
                <a:solidFill>
                  <a:schemeClr val="accent1">
                    <a:lumMod val="75000"/>
                  </a:schemeClr>
                </a:solidFill>
              </a:rPr>
            </a:br>
            <a:r>
              <a:rPr lang="en-US" sz="3600" b="1" dirty="0">
                <a:solidFill>
                  <a:schemeClr val="accent1">
                    <a:lumMod val="75000"/>
                  </a:schemeClr>
                </a:solidFill>
              </a:rPr>
              <a:t>Dick Davies</a:t>
            </a:r>
            <a:br>
              <a:rPr lang="en-US" sz="2200" b="1" dirty="0">
                <a:solidFill>
                  <a:schemeClr val="accent1">
                    <a:lumMod val="75000"/>
                  </a:schemeClr>
                </a:solidFill>
              </a:rPr>
            </a:br>
            <a:r>
              <a:rPr lang="en-US" sz="2200" b="1" dirty="0">
                <a:solidFill>
                  <a:schemeClr val="accent1">
                    <a:lumMod val="75000"/>
                  </a:schemeClr>
                </a:solidFill>
              </a:rPr>
              <a:t>Exploring Chair, National Commissioner Service Team</a:t>
            </a:r>
            <a:br>
              <a:rPr lang="en-US" sz="2200" b="1" dirty="0">
                <a:solidFill>
                  <a:schemeClr val="accent1">
                    <a:lumMod val="75000"/>
                  </a:schemeClr>
                </a:solidFill>
              </a:rPr>
            </a:br>
            <a:br>
              <a:rPr lang="en-US" sz="2200" b="1" dirty="0">
                <a:solidFill>
                  <a:schemeClr val="accent1">
                    <a:lumMod val="75000"/>
                  </a:schemeClr>
                </a:solidFill>
              </a:rPr>
            </a:br>
            <a:r>
              <a:rPr lang="en-US" sz="3600" b="1" dirty="0">
                <a:solidFill>
                  <a:schemeClr val="accent1">
                    <a:lumMod val="75000"/>
                  </a:schemeClr>
                </a:solidFill>
              </a:rPr>
              <a:t>Brooke Ice</a:t>
            </a:r>
            <a:br>
              <a:rPr lang="en-US" sz="3600" b="1" dirty="0">
                <a:solidFill>
                  <a:schemeClr val="accent1">
                    <a:lumMod val="75000"/>
                  </a:schemeClr>
                </a:solidFill>
              </a:rPr>
            </a:br>
            <a:r>
              <a:rPr lang="en-US" sz="2200" b="1" dirty="0">
                <a:solidFill>
                  <a:schemeClr val="accent1">
                    <a:lumMod val="75000"/>
                  </a:schemeClr>
                </a:solidFill>
              </a:rPr>
              <a:t>Fire Fighter &amp; Paramedic -- Cherokee County Fire Department </a:t>
            </a:r>
            <a:br>
              <a:rPr lang="en-US" sz="2200" b="1" dirty="0">
                <a:solidFill>
                  <a:schemeClr val="accent1">
                    <a:lumMod val="75000"/>
                  </a:schemeClr>
                </a:solidFill>
              </a:rPr>
            </a:br>
            <a:r>
              <a:rPr lang="en-US" sz="2200" b="1" dirty="0">
                <a:solidFill>
                  <a:schemeClr val="accent1">
                    <a:lumMod val="75000"/>
                  </a:schemeClr>
                </a:solidFill>
              </a:rPr>
              <a:t>Committee Chair/Former Lead Advisor Post 469 </a:t>
            </a:r>
            <a:br>
              <a:rPr lang="en-US" sz="2200" b="1" dirty="0">
                <a:solidFill>
                  <a:schemeClr val="accent1">
                    <a:lumMod val="75000"/>
                  </a:schemeClr>
                </a:solidFill>
              </a:rPr>
            </a:br>
            <a:r>
              <a:rPr lang="en-US" sz="2200" b="1" dirty="0">
                <a:solidFill>
                  <a:schemeClr val="accent1">
                    <a:lumMod val="75000"/>
                  </a:schemeClr>
                </a:solidFill>
              </a:rPr>
              <a:t>Atlanta Area Council</a:t>
            </a:r>
            <a:br>
              <a:rPr lang="en-US" sz="2200" b="1" dirty="0">
                <a:solidFill>
                  <a:schemeClr val="accent1">
                    <a:lumMod val="75000"/>
                  </a:schemeClr>
                </a:solidFill>
              </a:rPr>
            </a:br>
            <a:br>
              <a:rPr lang="en-US" dirty="0">
                <a:solidFill>
                  <a:schemeClr val="accent1">
                    <a:lumMod val="75000"/>
                  </a:schemeClr>
                </a:solidFill>
              </a:rPr>
            </a:br>
            <a:br>
              <a:rPr lang="en-US" sz="2200" dirty="0">
                <a:solidFill>
                  <a:schemeClr val="accent5"/>
                </a:solidFill>
              </a:rPr>
            </a:br>
            <a:br>
              <a:rPr lang="en-US" sz="1800" b="1" dirty="0">
                <a:solidFill>
                  <a:schemeClr val="accent5"/>
                </a:solidFill>
              </a:rPr>
            </a:br>
            <a:br>
              <a:rPr lang="en-US" dirty="0">
                <a:solidFill>
                  <a:schemeClr val="accent5"/>
                </a:solidFill>
              </a:rPr>
            </a:br>
            <a:endParaRPr lang="en-US" dirty="0">
              <a:solidFill>
                <a:schemeClr val="accent5"/>
              </a:solidFill>
            </a:endParaRPr>
          </a:p>
        </p:txBody>
      </p:sp>
      <p:sp>
        <p:nvSpPr>
          <p:cNvPr id="3" name="Subtitle 2">
            <a:extLst>
              <a:ext uri="{FF2B5EF4-FFF2-40B4-BE49-F238E27FC236}">
                <a16:creationId xmlns:a16="http://schemas.microsoft.com/office/drawing/2014/main" id="{55DF4FCD-E431-7B46-83AD-6E923104029E}"/>
              </a:ext>
            </a:extLst>
          </p:cNvPr>
          <p:cNvSpPr>
            <a:spLocks noGrp="1"/>
          </p:cNvSpPr>
          <p:nvPr>
            <p:ph type="subTitle" idx="1"/>
          </p:nvPr>
        </p:nvSpPr>
        <p:spPr>
          <a:xfrm>
            <a:off x="1142999" y="5551520"/>
            <a:ext cx="6858000" cy="904698"/>
          </a:xfrm>
        </p:spPr>
        <p:txBody>
          <a:bodyPr>
            <a:normAutofit/>
          </a:bodyPr>
          <a:lstStyle/>
          <a:p>
            <a:r>
              <a:rPr lang="en-US" sz="2000" dirty="0">
                <a:latin typeface="+mj-lt"/>
              </a:rPr>
              <a:t>October 14, 2026</a:t>
            </a:r>
          </a:p>
          <a:p>
            <a:r>
              <a:rPr lang="en-US" sz="2000" dirty="0">
                <a:latin typeface="+mj-lt"/>
              </a:rPr>
              <a:t>Exploring Live Hour</a:t>
            </a:r>
          </a:p>
        </p:txBody>
      </p:sp>
      <p:pic>
        <p:nvPicPr>
          <p:cNvPr id="4" name="Picture 3">
            <a:extLst>
              <a:ext uri="{FF2B5EF4-FFF2-40B4-BE49-F238E27FC236}">
                <a16:creationId xmlns:a16="http://schemas.microsoft.com/office/drawing/2014/main" id="{AD83F72C-9FAB-F34D-970E-A679093BD30F}"/>
              </a:ext>
            </a:extLst>
          </p:cNvPr>
          <p:cNvPicPr>
            <a:picLocks noChangeAspect="1"/>
          </p:cNvPicPr>
          <p:nvPr/>
        </p:nvPicPr>
        <p:blipFill>
          <a:blip r:embed="rId3"/>
          <a:stretch>
            <a:fillRect/>
          </a:stretch>
        </p:blipFill>
        <p:spPr>
          <a:xfrm>
            <a:off x="3938102" y="4039308"/>
            <a:ext cx="1267795" cy="1267795"/>
          </a:xfrm>
          <a:prstGeom prst="rect">
            <a:avLst/>
          </a:prstGeom>
        </p:spPr>
      </p:pic>
    </p:spTree>
    <p:extLst>
      <p:ext uri="{BB962C8B-B14F-4D97-AF65-F5344CB8AC3E}">
        <p14:creationId xmlns:p14="http://schemas.microsoft.com/office/powerpoint/2010/main" val="1750708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FA178-7ABD-01C1-76A9-B8C8986E3933}"/>
              </a:ext>
            </a:extLst>
          </p:cNvPr>
          <p:cNvSpPr>
            <a:spLocks noGrp="1"/>
          </p:cNvSpPr>
          <p:nvPr>
            <p:ph type="title"/>
          </p:nvPr>
        </p:nvSpPr>
        <p:spPr/>
        <p:txBody>
          <a:bodyPr>
            <a:normAutofit/>
          </a:bodyPr>
          <a:lstStyle/>
          <a:p>
            <a:r>
              <a:rPr lang="en-US" sz="3600" b="1">
                <a:solidFill>
                  <a:schemeClr val="accent1">
                    <a:lumMod val="75000"/>
                  </a:schemeClr>
                </a:solidFill>
              </a:rPr>
              <a:t>Explorer Officers Association Guide</a:t>
            </a:r>
          </a:p>
        </p:txBody>
      </p:sp>
      <p:sp>
        <p:nvSpPr>
          <p:cNvPr id="3" name="Slide Number Placeholder 2">
            <a:extLst>
              <a:ext uri="{FF2B5EF4-FFF2-40B4-BE49-F238E27FC236}">
                <a16:creationId xmlns:a16="http://schemas.microsoft.com/office/drawing/2014/main" id="{ECBD8E28-25FA-C2FB-6CE9-6C11A9C5335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D1483D-ED6C-B044-988D-BFFB07945F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00D146C-F738-299F-BF7F-536F4781DC29}"/>
              </a:ext>
            </a:extLst>
          </p:cNvPr>
          <p:cNvPicPr>
            <a:picLocks noChangeAspect="1"/>
          </p:cNvPicPr>
          <p:nvPr/>
        </p:nvPicPr>
        <p:blipFill>
          <a:blip r:embed="rId3"/>
          <a:stretch>
            <a:fillRect/>
          </a:stretch>
        </p:blipFill>
        <p:spPr>
          <a:xfrm>
            <a:off x="2832744" y="1667778"/>
            <a:ext cx="3502806" cy="4560516"/>
          </a:xfrm>
          <a:prstGeom prst="rect">
            <a:avLst/>
          </a:prstGeom>
          <a:ln>
            <a:solidFill>
              <a:schemeClr val="accent1"/>
            </a:solidFill>
          </a:ln>
          <a:effectLst>
            <a:glow rad="127000">
              <a:schemeClr val="accent1"/>
            </a:glow>
          </a:effectLst>
        </p:spPr>
      </p:pic>
      <p:pic>
        <p:nvPicPr>
          <p:cNvPr id="6" name="Picture 5">
            <a:extLst>
              <a:ext uri="{FF2B5EF4-FFF2-40B4-BE49-F238E27FC236}">
                <a16:creationId xmlns:a16="http://schemas.microsoft.com/office/drawing/2014/main" id="{4086CCBA-B882-0029-CB11-4BAE5D30F391}"/>
              </a:ext>
            </a:extLst>
          </p:cNvPr>
          <p:cNvPicPr>
            <a:picLocks noChangeAspect="1"/>
          </p:cNvPicPr>
          <p:nvPr/>
        </p:nvPicPr>
        <p:blipFill>
          <a:blip r:embed="rId4"/>
          <a:stretch>
            <a:fillRect/>
          </a:stretch>
        </p:blipFill>
        <p:spPr>
          <a:xfrm>
            <a:off x="6595054" y="5928954"/>
            <a:ext cx="2179436" cy="792522"/>
          </a:xfrm>
          <a:prstGeom prst="rect">
            <a:avLst/>
          </a:prstGeom>
        </p:spPr>
      </p:pic>
      <p:sp>
        <p:nvSpPr>
          <p:cNvPr id="7" name="Slide Number Placeholder 5">
            <a:extLst>
              <a:ext uri="{FF2B5EF4-FFF2-40B4-BE49-F238E27FC236}">
                <a16:creationId xmlns:a16="http://schemas.microsoft.com/office/drawing/2014/main" id="{DFCFFE30-2453-02A2-E52F-C9BD2E7EE07E}"/>
              </a:ext>
            </a:extLst>
          </p:cNvPr>
          <p:cNvSpPr txBox="1">
            <a:spLocks/>
          </p:cNvSpPr>
          <p:nvPr/>
        </p:nvSpPr>
        <p:spPr>
          <a:xfrm>
            <a:off x="6874151" y="6425162"/>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98D1483D-ED6C-B044-988D-BFFB07945F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9413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24595-492B-5580-1FFE-675080E46430}"/>
              </a:ext>
            </a:extLst>
          </p:cNvPr>
          <p:cNvSpPr>
            <a:spLocks noGrp="1"/>
          </p:cNvSpPr>
          <p:nvPr>
            <p:ph type="title"/>
          </p:nvPr>
        </p:nvSpPr>
        <p:spPr/>
        <p:txBody>
          <a:bodyPr>
            <a:normAutofit/>
          </a:bodyPr>
          <a:lstStyle/>
          <a:p>
            <a:r>
              <a:rPr lang="en-US" sz="3600" b="1">
                <a:solidFill>
                  <a:schemeClr val="accent1">
                    <a:lumMod val="75000"/>
                  </a:schemeClr>
                </a:solidFill>
              </a:rPr>
              <a:t>2026: The Year Of Youth Leadership</a:t>
            </a:r>
          </a:p>
        </p:txBody>
      </p:sp>
      <p:sp>
        <p:nvSpPr>
          <p:cNvPr id="3" name="Slide Number Placeholder 2">
            <a:extLst>
              <a:ext uri="{FF2B5EF4-FFF2-40B4-BE49-F238E27FC236}">
                <a16:creationId xmlns:a16="http://schemas.microsoft.com/office/drawing/2014/main" id="{6EBF2A38-105E-A523-0E73-B51BD4D2E09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D1483D-ED6C-B044-988D-BFFB07945F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CCE7C59-4319-DB3C-ED7E-11684163DC80}"/>
              </a:ext>
            </a:extLst>
          </p:cNvPr>
          <p:cNvSpPr txBox="1"/>
          <p:nvPr/>
        </p:nvSpPr>
        <p:spPr>
          <a:xfrm>
            <a:off x="1453934" y="2124161"/>
            <a:ext cx="6236131" cy="286232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New Exploring Unit Metrics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Exploring Leadership Experience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National Youth Officers</a:t>
            </a:r>
          </a:p>
        </p:txBody>
      </p:sp>
    </p:spTree>
    <p:extLst>
      <p:ext uri="{BB962C8B-B14F-4D97-AF65-F5344CB8AC3E}">
        <p14:creationId xmlns:p14="http://schemas.microsoft.com/office/powerpoint/2010/main" val="29391273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404FC6-F5C5-B759-D129-E42D2B5934E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D1483D-ED6C-B044-988D-BFFB07945F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8D87C90E-A209-32EE-FE98-93A7A7F4EC14}"/>
              </a:ext>
            </a:extLst>
          </p:cNvPr>
          <p:cNvPicPr>
            <a:picLocks noChangeAspect="1"/>
          </p:cNvPicPr>
          <p:nvPr/>
        </p:nvPicPr>
        <p:blipFill>
          <a:blip r:embed="rId3"/>
          <a:stretch>
            <a:fillRect/>
          </a:stretch>
        </p:blipFill>
        <p:spPr>
          <a:xfrm>
            <a:off x="266358" y="1573384"/>
            <a:ext cx="4607422" cy="3826870"/>
          </a:xfrm>
          <a:prstGeom prst="rect">
            <a:avLst/>
          </a:prstGeom>
        </p:spPr>
      </p:pic>
      <p:pic>
        <p:nvPicPr>
          <p:cNvPr id="5" name="Picture 4">
            <a:extLst>
              <a:ext uri="{FF2B5EF4-FFF2-40B4-BE49-F238E27FC236}">
                <a16:creationId xmlns:a16="http://schemas.microsoft.com/office/drawing/2014/main" id="{053A2086-497E-9DA6-E6E2-862920E974CA}"/>
              </a:ext>
            </a:extLst>
          </p:cNvPr>
          <p:cNvPicPr>
            <a:picLocks noChangeAspect="1"/>
          </p:cNvPicPr>
          <p:nvPr/>
        </p:nvPicPr>
        <p:blipFill>
          <a:blip r:embed="rId4"/>
          <a:stretch>
            <a:fillRect/>
          </a:stretch>
        </p:blipFill>
        <p:spPr>
          <a:xfrm>
            <a:off x="4893277" y="1543231"/>
            <a:ext cx="3857024" cy="3857024"/>
          </a:xfrm>
          <a:prstGeom prst="rect">
            <a:avLst/>
          </a:prstGeom>
        </p:spPr>
      </p:pic>
      <p:sp>
        <p:nvSpPr>
          <p:cNvPr id="6" name="Title 1">
            <a:extLst>
              <a:ext uri="{FF2B5EF4-FFF2-40B4-BE49-F238E27FC236}">
                <a16:creationId xmlns:a16="http://schemas.microsoft.com/office/drawing/2014/main" id="{F9942416-2B63-3E91-2BE0-77B89801E44F}"/>
              </a:ext>
            </a:extLst>
          </p:cNvPr>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mj-cs"/>
              </a:rPr>
              <a:t>Brooke Ice</a:t>
            </a:r>
          </a:p>
        </p:txBody>
      </p:sp>
      <p:pic>
        <p:nvPicPr>
          <p:cNvPr id="7" name="Picture 6">
            <a:extLst>
              <a:ext uri="{FF2B5EF4-FFF2-40B4-BE49-F238E27FC236}">
                <a16:creationId xmlns:a16="http://schemas.microsoft.com/office/drawing/2014/main" id="{2E696C1F-EFBD-29EB-78D0-24C8D812A530}"/>
              </a:ext>
            </a:extLst>
          </p:cNvPr>
          <p:cNvPicPr>
            <a:picLocks noChangeAspect="1"/>
          </p:cNvPicPr>
          <p:nvPr/>
        </p:nvPicPr>
        <p:blipFill>
          <a:blip r:embed="rId5"/>
          <a:stretch>
            <a:fillRect/>
          </a:stretch>
        </p:blipFill>
        <p:spPr>
          <a:xfrm>
            <a:off x="6457950" y="5879098"/>
            <a:ext cx="2316540" cy="842378"/>
          </a:xfrm>
          <a:prstGeom prst="rect">
            <a:avLst/>
          </a:prstGeom>
        </p:spPr>
      </p:pic>
    </p:spTree>
    <p:extLst>
      <p:ext uri="{BB962C8B-B14F-4D97-AF65-F5344CB8AC3E}">
        <p14:creationId xmlns:p14="http://schemas.microsoft.com/office/powerpoint/2010/main" val="21710793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361CB-5E7A-1A82-CEBD-B0C3C2C1DD94}"/>
              </a:ext>
            </a:extLst>
          </p:cNvPr>
          <p:cNvSpPr>
            <a:spLocks noGrp="1"/>
          </p:cNvSpPr>
          <p:nvPr>
            <p:ph type="title"/>
          </p:nvPr>
        </p:nvSpPr>
        <p:spPr/>
        <p:txBody>
          <a:bodyPr>
            <a:normAutofit/>
          </a:bodyPr>
          <a:lstStyle/>
          <a:p>
            <a:r>
              <a:rPr lang="en-US" sz="3200" b="1" dirty="0">
                <a:solidFill>
                  <a:schemeClr val="accent1">
                    <a:lumMod val="75000"/>
                  </a:schemeClr>
                </a:solidFill>
              </a:rPr>
              <a:t>What Are Metrics of a Sustainable Post?</a:t>
            </a:r>
          </a:p>
        </p:txBody>
      </p:sp>
      <p:sp>
        <p:nvSpPr>
          <p:cNvPr id="3" name="Content Placeholder 2">
            <a:extLst>
              <a:ext uri="{FF2B5EF4-FFF2-40B4-BE49-F238E27FC236}">
                <a16:creationId xmlns:a16="http://schemas.microsoft.com/office/drawing/2014/main" id="{0C37A951-6409-1EB8-FBE3-F21EC92492BF}"/>
              </a:ext>
            </a:extLst>
          </p:cNvPr>
          <p:cNvSpPr>
            <a:spLocks noGrp="1"/>
          </p:cNvSpPr>
          <p:nvPr>
            <p:ph idx="1"/>
          </p:nvPr>
        </p:nvSpPr>
        <p:spPr/>
        <p:txBody>
          <a:bodyPr/>
          <a:lstStyle/>
          <a:p>
            <a:r>
              <a:rPr lang="en-US" dirty="0"/>
              <a:t>Key Leaders Trained (Advisor and Committee Chair)</a:t>
            </a:r>
          </a:p>
          <a:p>
            <a:r>
              <a:rPr lang="en-US" dirty="0"/>
              <a:t>At Least 7 Members</a:t>
            </a:r>
          </a:p>
          <a:p>
            <a:r>
              <a:rPr lang="en-US" dirty="0"/>
              <a:t>Membership Growth or 15 Explorers</a:t>
            </a:r>
          </a:p>
          <a:p>
            <a:r>
              <a:rPr lang="en-US" dirty="0"/>
              <a:t>Elected and Trained Post Officers</a:t>
            </a:r>
          </a:p>
          <a:p>
            <a:r>
              <a:rPr lang="en-US" dirty="0"/>
              <a:t>Annual Post “Super Activity” </a:t>
            </a:r>
          </a:p>
          <a:p>
            <a:pPr marL="0" indent="0">
              <a:buNone/>
            </a:pPr>
            <a:endParaRPr lang="en-US" dirty="0"/>
          </a:p>
        </p:txBody>
      </p:sp>
      <p:pic>
        <p:nvPicPr>
          <p:cNvPr id="5" name="Picture 4">
            <a:extLst>
              <a:ext uri="{FF2B5EF4-FFF2-40B4-BE49-F238E27FC236}">
                <a16:creationId xmlns:a16="http://schemas.microsoft.com/office/drawing/2014/main" id="{5191FCF2-674D-74B0-37A6-705896A5E8B0}"/>
              </a:ext>
            </a:extLst>
          </p:cNvPr>
          <p:cNvPicPr>
            <a:picLocks noChangeAspect="1"/>
          </p:cNvPicPr>
          <p:nvPr/>
        </p:nvPicPr>
        <p:blipFill>
          <a:blip r:embed="rId3"/>
          <a:stretch>
            <a:fillRect/>
          </a:stretch>
        </p:blipFill>
        <p:spPr>
          <a:xfrm>
            <a:off x="6075935" y="5798631"/>
            <a:ext cx="2179436" cy="792522"/>
          </a:xfrm>
          <a:prstGeom prst="rect">
            <a:avLst/>
          </a:prstGeom>
        </p:spPr>
      </p:pic>
      <p:sp>
        <p:nvSpPr>
          <p:cNvPr id="6" name="Slide Number Placeholder 5">
            <a:extLst>
              <a:ext uri="{FF2B5EF4-FFF2-40B4-BE49-F238E27FC236}">
                <a16:creationId xmlns:a16="http://schemas.microsoft.com/office/drawing/2014/main" id="{6FFAF315-B130-E8DD-A00A-C45A94006A37}"/>
              </a:ext>
            </a:extLst>
          </p:cNvPr>
          <p:cNvSpPr txBox="1">
            <a:spLocks/>
          </p:cNvSpPr>
          <p:nvPr/>
        </p:nvSpPr>
        <p:spPr>
          <a:xfrm>
            <a:off x="6610350" y="6508751"/>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98D1483D-ED6C-B044-988D-BFFB07945F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descr="A cover of a book&#10;&#10;AI-generated content may be incorrect.">
            <a:extLst>
              <a:ext uri="{FF2B5EF4-FFF2-40B4-BE49-F238E27FC236}">
                <a16:creationId xmlns:a16="http://schemas.microsoft.com/office/drawing/2014/main" id="{ACD2A87C-D4B1-48E1-61B2-9A73882198B6}"/>
              </a:ext>
            </a:extLst>
          </p:cNvPr>
          <p:cNvPicPr>
            <a:picLocks noChangeAspect="1"/>
          </p:cNvPicPr>
          <p:nvPr/>
        </p:nvPicPr>
        <p:blipFill>
          <a:blip r:embed="rId4"/>
          <a:stretch>
            <a:fillRect/>
          </a:stretch>
        </p:blipFill>
        <p:spPr>
          <a:xfrm>
            <a:off x="6388449" y="2717235"/>
            <a:ext cx="2126901" cy="2764971"/>
          </a:xfrm>
          <a:prstGeom prst="rect">
            <a:avLst/>
          </a:prstGeom>
        </p:spPr>
      </p:pic>
      <p:grpSp>
        <p:nvGrpSpPr>
          <p:cNvPr id="9" name="Group 8">
            <a:extLst>
              <a:ext uri="{FF2B5EF4-FFF2-40B4-BE49-F238E27FC236}">
                <a16:creationId xmlns:a16="http://schemas.microsoft.com/office/drawing/2014/main" id="{801F656B-E2F1-727D-89DE-16B2A572B2C0}"/>
              </a:ext>
            </a:extLst>
          </p:cNvPr>
          <p:cNvGrpSpPr/>
          <p:nvPr/>
        </p:nvGrpSpPr>
        <p:grpSpPr>
          <a:xfrm>
            <a:off x="1351755" y="4392379"/>
            <a:ext cx="4036105" cy="2123094"/>
            <a:chOff x="1351755" y="4392379"/>
            <a:chExt cx="4036105" cy="2123094"/>
          </a:xfrm>
        </p:grpSpPr>
        <p:sp>
          <p:nvSpPr>
            <p:cNvPr id="4" name="TextBox 3">
              <a:extLst>
                <a:ext uri="{FF2B5EF4-FFF2-40B4-BE49-F238E27FC236}">
                  <a16:creationId xmlns:a16="http://schemas.microsoft.com/office/drawing/2014/main" id="{45DDBB5B-B294-AA0B-76D7-294783C31965}"/>
                </a:ext>
              </a:extLst>
            </p:cNvPr>
            <p:cNvSpPr txBox="1"/>
            <p:nvPr/>
          </p:nvSpPr>
          <p:spPr>
            <a:xfrm>
              <a:off x="1351755" y="5438255"/>
              <a:ext cx="4036105" cy="1077218"/>
            </a:xfrm>
            <a:prstGeom prst="rect">
              <a:avLst/>
            </a:prstGeom>
            <a:solidFill>
              <a:srgbClr val="FF0000"/>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Renewal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Membership Retention</a:t>
              </a:r>
            </a:p>
          </p:txBody>
        </p:sp>
        <p:sp>
          <p:nvSpPr>
            <p:cNvPr id="7" name="Down Arrow 6">
              <a:extLst>
                <a:ext uri="{FF2B5EF4-FFF2-40B4-BE49-F238E27FC236}">
                  <a16:creationId xmlns:a16="http://schemas.microsoft.com/office/drawing/2014/main" id="{697F1255-4D14-B0E5-4A2C-85175CF4FDF7}"/>
                </a:ext>
              </a:extLst>
            </p:cNvPr>
            <p:cNvSpPr/>
            <p:nvPr/>
          </p:nvSpPr>
          <p:spPr>
            <a:xfrm>
              <a:off x="2794530" y="4392379"/>
              <a:ext cx="1150554"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00599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7D509-4248-10BB-BEF7-7FE6DCAA88AA}"/>
              </a:ext>
            </a:extLst>
          </p:cNvPr>
          <p:cNvSpPr>
            <a:spLocks noGrp="1"/>
          </p:cNvSpPr>
          <p:nvPr>
            <p:ph type="title"/>
          </p:nvPr>
        </p:nvSpPr>
        <p:spPr/>
        <p:txBody>
          <a:bodyPr>
            <a:normAutofit/>
          </a:bodyPr>
          <a:lstStyle/>
          <a:p>
            <a:r>
              <a:rPr lang="en-US" sz="3600" b="1" dirty="0">
                <a:solidFill>
                  <a:schemeClr val="accent1">
                    <a:lumMod val="75000"/>
                  </a:schemeClr>
                </a:solidFill>
              </a:rPr>
              <a:t>Exploring Membership Retention</a:t>
            </a:r>
            <a:br>
              <a:rPr lang="en-US" sz="3200" b="1" dirty="0">
                <a:solidFill>
                  <a:schemeClr val="accent1">
                    <a:lumMod val="75000"/>
                  </a:schemeClr>
                </a:solidFill>
              </a:rPr>
            </a:br>
            <a:r>
              <a:rPr lang="en-US" sz="2800" b="1" dirty="0">
                <a:solidFill>
                  <a:schemeClr val="accent5"/>
                </a:solidFill>
              </a:rPr>
              <a:t>12 months as of June 2026</a:t>
            </a:r>
          </a:p>
        </p:txBody>
      </p:sp>
      <p:graphicFrame>
        <p:nvGraphicFramePr>
          <p:cNvPr id="5" name="Content Placeholder 4">
            <a:extLst>
              <a:ext uri="{FF2B5EF4-FFF2-40B4-BE49-F238E27FC236}">
                <a16:creationId xmlns:a16="http://schemas.microsoft.com/office/drawing/2014/main" id="{63C95680-A684-7899-512E-00236870B32A}"/>
              </a:ext>
            </a:extLst>
          </p:cNvPr>
          <p:cNvGraphicFramePr>
            <a:graphicFrameLocks noGrp="1"/>
          </p:cNvGraphicFramePr>
          <p:nvPr>
            <p:ph idx="1"/>
          </p:nvPr>
        </p:nvGraphicFramePr>
        <p:xfrm>
          <a:off x="628650" y="1825625"/>
          <a:ext cx="7131050" cy="358457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ECE3AC26-CAC2-006F-0C2E-122536BA33D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E8D9F7B-453C-1FA8-FCA4-DF8D45C48699}"/>
              </a:ext>
            </a:extLst>
          </p:cNvPr>
          <p:cNvPicPr>
            <a:picLocks noChangeAspect="1"/>
          </p:cNvPicPr>
          <p:nvPr/>
        </p:nvPicPr>
        <p:blipFill>
          <a:blip r:embed="rId4"/>
          <a:stretch>
            <a:fillRect/>
          </a:stretch>
        </p:blipFill>
        <p:spPr>
          <a:xfrm>
            <a:off x="6457950" y="5879098"/>
            <a:ext cx="2316540" cy="842378"/>
          </a:xfrm>
          <a:prstGeom prst="rect">
            <a:avLst/>
          </a:prstGeom>
        </p:spPr>
      </p:pic>
    </p:spTree>
    <p:extLst>
      <p:ext uri="{BB962C8B-B14F-4D97-AF65-F5344CB8AC3E}">
        <p14:creationId xmlns:p14="http://schemas.microsoft.com/office/powerpoint/2010/main" val="314125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1F3EF-5EEB-E1F6-3299-20E4569AEF30}"/>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22D4091E-45C9-6263-D47F-0B04F3B00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00" y="-112143"/>
            <a:ext cx="9144000" cy="6857999"/>
          </a:xfrm>
          <a:prstGeom prst="rect">
            <a:avLst/>
          </a:prstGeom>
        </p:spPr>
      </p:pic>
      <p:pic>
        <p:nvPicPr>
          <p:cNvPr id="23" name="Picture 22" descr="exploring_wht_transparent-01.png">
            <a:extLst>
              <a:ext uri="{FF2B5EF4-FFF2-40B4-BE49-F238E27FC236}">
                <a16:creationId xmlns:a16="http://schemas.microsoft.com/office/drawing/2014/main" id="{AA206A8F-3999-B654-7130-4A63FFC51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168" y="5549134"/>
            <a:ext cx="1343771" cy="488644"/>
          </a:xfrm>
          <a:prstGeom prst="rect">
            <a:avLst/>
          </a:prstGeom>
        </p:spPr>
      </p:pic>
      <p:sp>
        <p:nvSpPr>
          <p:cNvPr id="25" name="Rectangle 24">
            <a:extLst>
              <a:ext uri="{FF2B5EF4-FFF2-40B4-BE49-F238E27FC236}">
                <a16:creationId xmlns:a16="http://schemas.microsoft.com/office/drawing/2014/main" id="{59C65934-2483-30EC-129C-C61BCC12A428}"/>
              </a:ext>
            </a:extLst>
          </p:cNvPr>
          <p:cNvSpPr/>
          <p:nvPr/>
        </p:nvSpPr>
        <p:spPr>
          <a:xfrm>
            <a:off x="1389858" y="960036"/>
            <a:ext cx="6625205" cy="455677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en-US" sz="1350">
              <a:solidFill>
                <a:prstClr val="white"/>
              </a:solidFill>
              <a:latin typeface="Calibri"/>
            </a:endParaRPr>
          </a:p>
        </p:txBody>
      </p:sp>
      <p:sp>
        <p:nvSpPr>
          <p:cNvPr id="4" name="Title 3">
            <a:extLst>
              <a:ext uri="{FF2B5EF4-FFF2-40B4-BE49-F238E27FC236}">
                <a16:creationId xmlns:a16="http://schemas.microsoft.com/office/drawing/2014/main" id="{CED02ACE-3FE9-057B-0066-0089E0CEE4DD}"/>
              </a:ext>
            </a:extLst>
          </p:cNvPr>
          <p:cNvSpPr>
            <a:spLocks noGrp="1"/>
          </p:cNvSpPr>
          <p:nvPr>
            <p:ph type="ctrTitle"/>
          </p:nvPr>
        </p:nvSpPr>
        <p:spPr>
          <a:xfrm>
            <a:off x="1339999" y="1083340"/>
            <a:ext cx="3088463" cy="3685232"/>
          </a:xfrm>
        </p:spPr>
        <p:txBody>
          <a:bodyPr>
            <a:normAutofit fontScale="90000"/>
          </a:bodyPr>
          <a:lstStyle/>
          <a:p>
            <a:br>
              <a:rPr lang="en-US" altLang="en-US" sz="3150" b="1" dirty="0">
                <a:solidFill>
                  <a:srgbClr val="00B050"/>
                </a:solidFill>
                <a:latin typeface="Arial Black" panose="020B0A04020102020204" pitchFamily="34" charset="0"/>
              </a:rPr>
            </a:br>
            <a:br>
              <a:rPr lang="en-US" altLang="en-US" sz="3150" b="1" dirty="0">
                <a:solidFill>
                  <a:srgbClr val="00B050"/>
                </a:solidFill>
                <a:latin typeface="Arial Black" panose="020B0A04020102020204" pitchFamily="34" charset="0"/>
              </a:rPr>
            </a:br>
            <a:r>
              <a:rPr lang="en-US" altLang="en-US" sz="2325" b="1" dirty="0">
                <a:solidFill>
                  <a:srgbClr val="00B050"/>
                </a:solidFill>
              </a:rPr>
              <a:t>Exploring Explosion </a:t>
            </a:r>
            <a:br>
              <a:rPr lang="en-US" altLang="en-US" sz="2325" b="1" dirty="0">
                <a:solidFill>
                  <a:srgbClr val="00B050"/>
                </a:solidFill>
              </a:rPr>
            </a:br>
            <a:r>
              <a:rPr lang="en-US" altLang="en-US" sz="2325" b="1" dirty="0">
                <a:solidFill>
                  <a:srgbClr val="00B050"/>
                </a:solidFill>
              </a:rPr>
              <a:t>Membership Growth Incentive… </a:t>
            </a:r>
            <a:br>
              <a:rPr lang="en-US" altLang="en-US" sz="2325" b="1" dirty="0">
                <a:solidFill>
                  <a:srgbClr val="00B050"/>
                </a:solidFill>
              </a:rPr>
            </a:br>
            <a:br>
              <a:rPr lang="en-US" altLang="en-US" sz="2025" b="1" dirty="0">
                <a:solidFill>
                  <a:srgbClr val="00B050"/>
                </a:solidFill>
              </a:rPr>
            </a:br>
            <a:r>
              <a:rPr lang="en-US" altLang="en-US" sz="2325" b="1" dirty="0">
                <a:solidFill>
                  <a:srgbClr val="00B050"/>
                </a:solidFill>
              </a:rPr>
              <a:t>Go to: </a:t>
            </a:r>
            <a:r>
              <a:rPr lang="en-US" sz="2025" b="1" kern="100" dirty="0">
                <a:ea typeface="Calibri" panose="020F0502020204030204" pitchFamily="34" charset="0"/>
                <a:cs typeface="Times New Roman" panose="02020603050405020304" pitchFamily="18" charset="0"/>
                <a:hlinkClick r:id="rId4"/>
              </a:rPr>
              <a:t>www.exploringexplosion.org</a:t>
            </a:r>
            <a:r>
              <a:rPr lang="en-US" sz="2025" b="1" kern="100" dirty="0">
                <a:ea typeface="Calibri" panose="020F0502020204030204" pitchFamily="34" charset="0"/>
                <a:cs typeface="Times New Roman" panose="02020603050405020304" pitchFamily="18" charset="0"/>
              </a:rPr>
              <a:t> </a:t>
            </a:r>
            <a:br>
              <a:rPr lang="en-US" b="1" kern="100" dirty="0">
                <a:ea typeface="Calibri" panose="020F0502020204030204" pitchFamily="34" charset="0"/>
                <a:cs typeface="Times New Roman" panose="02020603050405020304" pitchFamily="18" charset="0"/>
              </a:rPr>
            </a:br>
            <a:br>
              <a:rPr lang="en-US" sz="1800" b="1" kern="100" dirty="0">
                <a:ea typeface="Calibri" panose="020F0502020204030204" pitchFamily="34" charset="0"/>
                <a:cs typeface="Times New Roman" panose="02020603050405020304" pitchFamily="18" charset="0"/>
              </a:rPr>
            </a:br>
            <a:r>
              <a:rPr lang="en-US" sz="2325" b="1" kern="100" dirty="0">
                <a:solidFill>
                  <a:srgbClr val="00B050"/>
                </a:solidFill>
                <a:ea typeface="Calibri" panose="020F0502020204030204" pitchFamily="34" charset="0"/>
                <a:cs typeface="Calibri" panose="020F0502020204030204" pitchFamily="34" charset="0"/>
              </a:rPr>
              <a:t>to claim your prizes!</a:t>
            </a:r>
            <a:br>
              <a:rPr lang="en-US" sz="2325" b="1" kern="100" dirty="0">
                <a:ea typeface="Calibri" panose="020F0502020204030204" pitchFamily="34" charset="0"/>
                <a:cs typeface="Times New Roman" panose="02020603050405020304" pitchFamily="18" charset="0"/>
              </a:rPr>
            </a:br>
            <a:br>
              <a:rPr lang="en-US" altLang="en-US" sz="3150" b="1" dirty="0">
                <a:solidFill>
                  <a:srgbClr val="00B050"/>
                </a:solidFill>
                <a:latin typeface="Arial Black" panose="020B0A04020102020204" pitchFamily="34" charset="0"/>
              </a:rPr>
            </a:br>
            <a:br>
              <a:rPr lang="en-US" altLang="en-US" sz="3150" b="1" dirty="0">
                <a:solidFill>
                  <a:srgbClr val="00B050"/>
                </a:solidFill>
                <a:latin typeface="Arial Black" panose="020B0A04020102020204" pitchFamily="34" charset="0"/>
              </a:rPr>
            </a:br>
            <a:endParaRPr lang="en-US" sz="3150" dirty="0">
              <a:latin typeface="Arial Black" panose="020B0A04020102020204" pitchFamily="34" charset="0"/>
            </a:endParaRPr>
          </a:p>
        </p:txBody>
      </p:sp>
      <p:pic>
        <p:nvPicPr>
          <p:cNvPr id="5" name="Picture 4">
            <a:extLst>
              <a:ext uri="{FF2B5EF4-FFF2-40B4-BE49-F238E27FC236}">
                <a16:creationId xmlns:a16="http://schemas.microsoft.com/office/drawing/2014/main" id="{F2D2DCC8-B2F5-578B-7465-3C5143ADBEB4}"/>
              </a:ext>
            </a:extLst>
          </p:cNvPr>
          <p:cNvPicPr>
            <a:picLocks noChangeAspect="1"/>
          </p:cNvPicPr>
          <p:nvPr/>
        </p:nvPicPr>
        <p:blipFill>
          <a:blip r:embed="rId5"/>
          <a:stretch>
            <a:fillRect/>
          </a:stretch>
        </p:blipFill>
        <p:spPr>
          <a:xfrm>
            <a:off x="4428463" y="1083339"/>
            <a:ext cx="3473333" cy="4340887"/>
          </a:xfrm>
          <a:prstGeom prst="rect">
            <a:avLst/>
          </a:prstGeom>
        </p:spPr>
      </p:pic>
    </p:spTree>
    <p:extLst>
      <p:ext uri="{BB962C8B-B14F-4D97-AF65-F5344CB8AC3E}">
        <p14:creationId xmlns:p14="http://schemas.microsoft.com/office/powerpoint/2010/main" val="4165572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A76A-D660-6438-BB70-E1ED153294CB}"/>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227210DE-C684-516D-94AD-D1313F7EB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9144000" cy="6883121"/>
          </a:xfrm>
          <a:prstGeom prst="rect">
            <a:avLst/>
          </a:prstGeom>
        </p:spPr>
      </p:pic>
      <p:pic>
        <p:nvPicPr>
          <p:cNvPr id="23" name="Picture 22" descr="exploring_wht_transparent-01.png">
            <a:extLst>
              <a:ext uri="{FF2B5EF4-FFF2-40B4-BE49-F238E27FC236}">
                <a16:creationId xmlns:a16="http://schemas.microsoft.com/office/drawing/2014/main" id="{1C0EAA94-6908-ABBA-A314-627014C14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55844"/>
            <a:ext cx="1791695" cy="651525"/>
          </a:xfrm>
          <a:prstGeom prst="rect">
            <a:avLst/>
          </a:prstGeom>
        </p:spPr>
      </p:pic>
      <p:sp>
        <p:nvSpPr>
          <p:cNvPr id="25" name="Rectangle 24">
            <a:extLst>
              <a:ext uri="{FF2B5EF4-FFF2-40B4-BE49-F238E27FC236}">
                <a16:creationId xmlns:a16="http://schemas.microsoft.com/office/drawing/2014/main" id="{3F397AC4-B9FA-3B19-9353-68AFB672A1BA}"/>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045A63E3-A32F-3106-8D82-0DED67BD67FF}"/>
              </a:ext>
            </a:extLst>
          </p:cNvPr>
          <p:cNvSpPr>
            <a:spLocks noGrp="1"/>
          </p:cNvSpPr>
          <p:nvPr>
            <p:ph type="ctrTitle"/>
          </p:nvPr>
        </p:nvSpPr>
        <p:spPr>
          <a:xfrm>
            <a:off x="73556" y="1143001"/>
            <a:ext cx="8908260" cy="3548742"/>
          </a:xfrm>
        </p:spPr>
        <p:txBody>
          <a:bodyPr>
            <a:normAutofit/>
          </a:bodyPr>
          <a:lstStyle/>
          <a:p>
            <a:r>
              <a:rPr lang="en-US" sz="6000" b="1" dirty="0">
                <a:solidFill>
                  <a:srgbClr val="00B050"/>
                </a:solidFill>
                <a:latin typeface="Arial Black" panose="020B0A04020102020204" pitchFamily="34" charset="0"/>
              </a:rPr>
              <a:t>Questions?</a:t>
            </a:r>
            <a:br>
              <a:rPr lang="en-US" sz="4200" b="1" dirty="0">
                <a:solidFill>
                  <a:srgbClr val="00B050"/>
                </a:solidFill>
                <a:latin typeface="Arial Black" panose="020B0A04020102020204" pitchFamily="34" charset="0"/>
              </a:rPr>
            </a:br>
            <a:endParaRPr lang="en-US" sz="4200" dirty="0">
              <a:latin typeface="Arial Black" panose="020B0A04020102020204" pitchFamily="34" charset="0"/>
            </a:endParaRPr>
          </a:p>
        </p:txBody>
      </p:sp>
    </p:spTree>
    <p:extLst>
      <p:ext uri="{BB962C8B-B14F-4D97-AF65-F5344CB8AC3E}">
        <p14:creationId xmlns:p14="http://schemas.microsoft.com/office/powerpoint/2010/main" val="10332228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965A3-E11D-CACB-2360-CF04DB067283}"/>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442C1DAE-87FF-8189-13B8-3FD7C678F0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9144000" cy="6883121"/>
          </a:xfrm>
          <a:prstGeom prst="rect">
            <a:avLst/>
          </a:prstGeom>
        </p:spPr>
      </p:pic>
      <p:pic>
        <p:nvPicPr>
          <p:cNvPr id="23" name="Picture 22" descr="exploring_wht_transparent-01.png">
            <a:extLst>
              <a:ext uri="{FF2B5EF4-FFF2-40B4-BE49-F238E27FC236}">
                <a16:creationId xmlns:a16="http://schemas.microsoft.com/office/drawing/2014/main" id="{39EDC7FA-A776-C65B-C525-3BE71AB205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55844"/>
            <a:ext cx="1791695" cy="651525"/>
          </a:xfrm>
          <a:prstGeom prst="rect">
            <a:avLst/>
          </a:prstGeom>
        </p:spPr>
      </p:pic>
      <p:sp>
        <p:nvSpPr>
          <p:cNvPr id="25" name="Rectangle 24">
            <a:extLst>
              <a:ext uri="{FF2B5EF4-FFF2-40B4-BE49-F238E27FC236}">
                <a16:creationId xmlns:a16="http://schemas.microsoft.com/office/drawing/2014/main" id="{0EF5EC2B-73DD-7229-096A-3B6197511624}"/>
              </a:ext>
            </a:extLst>
          </p:cNvPr>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4A370D9-FF6F-5411-881C-2C62488CAC1F}"/>
              </a:ext>
            </a:extLst>
          </p:cNvPr>
          <p:cNvSpPr>
            <a:spLocks noGrp="1"/>
          </p:cNvSpPr>
          <p:nvPr>
            <p:ph type="ctrTitle"/>
          </p:nvPr>
        </p:nvSpPr>
        <p:spPr>
          <a:xfrm>
            <a:off x="73556" y="1143001"/>
            <a:ext cx="8908260" cy="3548742"/>
          </a:xfrm>
        </p:spPr>
        <p:txBody>
          <a:bodyPr>
            <a:normAutofit/>
          </a:bodyPr>
          <a:lstStyle/>
          <a:p>
            <a:br>
              <a:rPr lang="en-US" sz="4200" b="1" dirty="0">
                <a:solidFill>
                  <a:srgbClr val="00B050"/>
                </a:solidFill>
                <a:latin typeface="Arial Black" panose="020B0A04020102020204" pitchFamily="34" charset="0"/>
              </a:rPr>
            </a:br>
            <a:r>
              <a:rPr lang="en-US" sz="5400" b="1" dirty="0">
                <a:solidFill>
                  <a:srgbClr val="00B050"/>
                </a:solidFill>
                <a:latin typeface="Arial Black" panose="020B0A04020102020204" pitchFamily="34" charset="0"/>
              </a:rPr>
              <a:t>What is happening in exploring in your council?</a:t>
            </a:r>
            <a:endParaRPr lang="en-US" sz="5400" dirty="0">
              <a:latin typeface="Arial Black" panose="020B0A04020102020204" pitchFamily="34" charset="0"/>
            </a:endParaRPr>
          </a:p>
        </p:txBody>
      </p:sp>
    </p:spTree>
    <p:extLst>
      <p:ext uri="{BB962C8B-B14F-4D97-AF65-F5344CB8AC3E}">
        <p14:creationId xmlns:p14="http://schemas.microsoft.com/office/powerpoint/2010/main" val="8135907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463"/>
            <a:ext cx="9144000" cy="6883121"/>
          </a:xfrm>
          <a:prstGeom prst="rect">
            <a:avLst/>
          </a:prstGeom>
        </p:spPr>
      </p:pic>
      <p:sp>
        <p:nvSpPr>
          <p:cNvPr id="2" name="Title 1"/>
          <p:cNvSpPr>
            <a:spLocks noGrp="1"/>
          </p:cNvSpPr>
          <p:nvPr>
            <p:ph type="ctrTitle"/>
          </p:nvPr>
        </p:nvSpPr>
        <p:spPr>
          <a:xfrm>
            <a:off x="356009" y="125718"/>
            <a:ext cx="8431981" cy="759076"/>
          </a:xfrm>
        </p:spPr>
        <p:txBody>
          <a:bodyPr>
            <a:normAutofit fontScale="90000"/>
          </a:bodyPr>
          <a:lstStyle/>
          <a:p>
            <a:pPr algn="l"/>
            <a:r>
              <a:rPr lang="en-US" sz="3100" dirty="0">
                <a:solidFill>
                  <a:srgbClr val="1FC77F"/>
                </a:solidFill>
                <a:latin typeface="Arial Black"/>
                <a:cs typeface="Arial Black"/>
              </a:rPr>
              <a:t>National Exploring Live Hour 2026 Dates </a:t>
            </a:r>
            <a:endParaRPr lang="en-US" sz="3600"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55" y="6255844"/>
            <a:ext cx="1791695" cy="651525"/>
          </a:xfrm>
          <a:prstGeom prst="rect">
            <a:avLst/>
          </a:prstGeom>
        </p:spPr>
      </p:pic>
      <p:sp>
        <p:nvSpPr>
          <p:cNvPr id="25" name="Rectangle 24"/>
          <p:cNvSpPr/>
          <p:nvPr/>
        </p:nvSpPr>
        <p:spPr>
          <a:xfrm>
            <a:off x="148210" y="137046"/>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2A9B5F7-3CDD-A118-0E8E-87B832006F20}"/>
              </a:ext>
            </a:extLst>
          </p:cNvPr>
          <p:cNvPicPr>
            <a:picLocks noChangeAspect="1"/>
          </p:cNvPicPr>
          <p:nvPr/>
        </p:nvPicPr>
        <p:blipFill>
          <a:blip r:embed="rId4"/>
          <a:stretch>
            <a:fillRect/>
          </a:stretch>
        </p:blipFill>
        <p:spPr>
          <a:xfrm>
            <a:off x="3793960" y="1117189"/>
            <a:ext cx="4994030" cy="4405214"/>
          </a:xfrm>
          <a:prstGeom prst="rect">
            <a:avLst/>
          </a:prstGeom>
        </p:spPr>
      </p:pic>
      <p:sp>
        <p:nvSpPr>
          <p:cNvPr id="5" name="TextBox 4">
            <a:extLst>
              <a:ext uri="{FF2B5EF4-FFF2-40B4-BE49-F238E27FC236}">
                <a16:creationId xmlns:a16="http://schemas.microsoft.com/office/drawing/2014/main" id="{A937A173-4E39-D08A-BF9F-92B56232A3DE}"/>
              </a:ext>
            </a:extLst>
          </p:cNvPr>
          <p:cNvSpPr txBox="1"/>
          <p:nvPr/>
        </p:nvSpPr>
        <p:spPr>
          <a:xfrm>
            <a:off x="356009" y="1306284"/>
            <a:ext cx="3244125" cy="3970318"/>
          </a:xfrm>
          <a:prstGeom prst="rect">
            <a:avLst/>
          </a:prstGeom>
          <a:noFill/>
        </p:spPr>
        <p:txBody>
          <a:bodyPr wrap="square" rtlCol="0">
            <a:spAutoFit/>
          </a:bodyPr>
          <a:lstStyle/>
          <a:p>
            <a:r>
              <a:rPr lang="en-US" b="1" dirty="0">
                <a:solidFill>
                  <a:srgbClr val="FFFF00"/>
                </a:solidFill>
              </a:rPr>
              <a:t>National Exploring Live Hour from </a:t>
            </a:r>
            <a:r>
              <a:rPr lang="en-US" b="1" i="1" dirty="0">
                <a:solidFill>
                  <a:srgbClr val="FFFF00"/>
                </a:solidFill>
              </a:rPr>
              <a:t>1:00 PM – 2:00 PM Central Standard Time, Monthly </a:t>
            </a:r>
          </a:p>
          <a:p>
            <a:endParaRPr lang="en-US" dirty="0">
              <a:solidFill>
                <a:srgbClr val="FFFF00"/>
              </a:solidFill>
            </a:endParaRPr>
          </a:p>
          <a:p>
            <a:r>
              <a:rPr lang="en-US" b="1" dirty="0">
                <a:solidFill>
                  <a:srgbClr val="FFFF00"/>
                </a:solidFill>
              </a:rPr>
              <a:t>Register for each of the National Exploring Live Hour ZOOM presentations (click below): </a:t>
            </a:r>
          </a:p>
          <a:p>
            <a:endParaRPr lang="en-US" dirty="0">
              <a:solidFill>
                <a:srgbClr val="FFFF00"/>
              </a:solidFill>
            </a:endParaRPr>
          </a:p>
          <a:p>
            <a:r>
              <a:rPr lang="en-US" b="1" dirty="0">
                <a:solidFill>
                  <a:srgbClr val="FFFF00"/>
                </a:solidFill>
              </a:rPr>
              <a:t>2026 National Exploring Live Hour Registration =</a:t>
            </a:r>
          </a:p>
          <a:p>
            <a:r>
              <a:rPr lang="en-US" b="1" dirty="0">
                <a:solidFill>
                  <a:schemeClr val="accent6">
                    <a:lumMod val="40000"/>
                    <a:lumOff val="60000"/>
                  </a:schemeClr>
                </a:solidFill>
                <a:hlinkClick r:id="rId5">
                  <a:extLst>
                    <a:ext uri="{A12FA001-AC4F-418D-AE19-62706E023703}">
                      <ahyp:hlinkClr xmlns:ahyp="http://schemas.microsoft.com/office/drawing/2018/hyperlinkcolor" val="tx"/>
                    </a:ext>
                  </a:extLst>
                </a:hlinkClick>
              </a:rPr>
              <a:t>https://reservations.scouting.org/profile/form/index.cfm?PKformID=0x167391abcd</a:t>
            </a:r>
            <a:r>
              <a:rPr lang="en-US" b="1" dirty="0">
                <a:solidFill>
                  <a:schemeClr val="accent6">
                    <a:lumMod val="40000"/>
                    <a:lumOff val="60000"/>
                  </a:schemeClr>
                </a:solidFill>
              </a:rPr>
              <a:t>  </a:t>
            </a:r>
          </a:p>
        </p:txBody>
      </p:sp>
    </p:spTree>
    <p:extLst>
      <p:ext uri="{BB962C8B-B14F-4D97-AF65-F5344CB8AC3E}">
        <p14:creationId xmlns:p14="http://schemas.microsoft.com/office/powerpoint/2010/main" val="32664410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F263A873AC474438EB04F68AF2370A5" ma:contentTypeVersion="7" ma:contentTypeDescription="Create a new document." ma:contentTypeScope="" ma:versionID="8fb422a18fb41368fe55fb5b5887137b">
  <xsd:schema xmlns:xsd="http://www.w3.org/2001/XMLSchema" xmlns:xs="http://www.w3.org/2001/XMLSchema" xmlns:p="http://schemas.microsoft.com/office/2006/metadata/properties" xmlns:ns3="820791a6-6a71-45f0-ae55-949f1499c53c" targetNamespace="http://schemas.microsoft.com/office/2006/metadata/properties" ma:root="true" ma:fieldsID="0dfc7735741583487843e767bfeadd23" ns3:_="">
    <xsd:import namespace="820791a6-6a71-45f0-ae55-949f1499c53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0791a6-6a71-45f0-ae55-949f1499c53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1A8B43-5E8F-4EC9-A0B9-28D67E19AC27}">
  <ds:schemaRefs>
    <ds:schemaRef ds:uri="http://schemas.microsoft.com/office/2006/metadata/properties"/>
    <ds:schemaRef ds:uri="http://schemas.openxmlformats.org/package/2006/metadata/core-properties"/>
    <ds:schemaRef ds:uri="http://purl.org/dc/terms/"/>
    <ds:schemaRef ds:uri="http://www.w3.org/XML/1998/namespace"/>
    <ds:schemaRef ds:uri="820791a6-6a71-45f0-ae55-949f1499c53c"/>
    <ds:schemaRef ds:uri="http://purl.org/dc/elements/1.1/"/>
    <ds:schemaRef ds:uri="http://schemas.microsoft.com/office/2006/documentManagement/typ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7FEB589C-F0DD-4668-87FA-7AD8A93EE4CB}">
  <ds:schemaRefs>
    <ds:schemaRef ds:uri="http://schemas.microsoft.com/sharepoint/v3/contenttype/forms"/>
  </ds:schemaRefs>
</ds:datastoreItem>
</file>

<file path=customXml/itemProps3.xml><?xml version="1.0" encoding="utf-8"?>
<ds:datastoreItem xmlns:ds="http://schemas.openxmlformats.org/officeDocument/2006/customXml" ds:itemID="{0EBA2E3D-A13E-4162-9768-7583B8DD78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0791a6-6a71-45f0-ae55-949f1499c5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d9008a0-7846-4989-a4c5-77cfad3f7e4e}" enabled="0" method="" siteId="{fd9008a0-7846-4989-a4c5-77cfad3f7e4e}" removed="1"/>
</clbl:labelList>
</file>

<file path=docProps/app.xml><?xml version="1.0" encoding="utf-8"?>
<Properties xmlns="http://schemas.openxmlformats.org/officeDocument/2006/extended-properties" xmlns:vt="http://schemas.openxmlformats.org/officeDocument/2006/docPropsVTypes">
  <TotalTime>98413</TotalTime>
  <Words>4256</Words>
  <Application>Microsoft Office PowerPoint</Application>
  <PresentationFormat>On-screen Show (4:3)</PresentationFormat>
  <Paragraphs>478</Paragraphs>
  <Slides>52</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52</vt:i4>
      </vt:variant>
    </vt:vector>
  </HeadingPairs>
  <TitlesOfParts>
    <vt:vector size="59" baseType="lpstr">
      <vt:lpstr>Arial</vt:lpstr>
      <vt:lpstr>Arial Black</vt:lpstr>
      <vt:lpstr>Calibri</vt:lpstr>
      <vt:lpstr>Calibri Light</vt:lpstr>
      <vt:lpstr>Courier New</vt:lpstr>
      <vt:lpstr>Office Theme</vt:lpstr>
      <vt:lpstr>1_Office Theme</vt:lpstr>
      <vt:lpstr>PowerPoint Presentation</vt:lpstr>
      <vt:lpstr> Safety Moment ~  Concussions*    * Scouting Safety Moments’ Depression (see https://www.scouting.org/health-and-safety/safety-moments/concussions/  ) </vt:lpstr>
      <vt:lpstr>Concussions…</vt:lpstr>
      <vt:lpstr>Signs &amp; Symptoms of Concussions… </vt:lpstr>
      <vt:lpstr>Concussion Treatment… </vt:lpstr>
      <vt:lpstr>Concussion Resources…</vt:lpstr>
      <vt:lpstr>Current Exploring Participation Status</vt:lpstr>
      <vt:lpstr>Exploring Membership Growth Opportunity…</vt:lpstr>
      <vt:lpstr>Exploring Participants as of 22 September 2026</vt:lpstr>
      <vt:lpstr>National Exploring Program Commissioner Comments</vt:lpstr>
      <vt:lpstr>National Exploring Program Commissioner</vt:lpstr>
      <vt:lpstr>Marketing &amp; Technology Chair,  Nat’l LFL Exec Board Comments</vt:lpstr>
      <vt:lpstr>National Exploring Membership Growth and Retention Lead </vt:lpstr>
      <vt:lpstr>National Exploring Program Committee</vt:lpstr>
      <vt:lpstr>Nat’l Exploring Committee Members…</vt:lpstr>
      <vt:lpstr>National Exploring Resource Advisor</vt:lpstr>
      <vt:lpstr>National Exploring Resource Advisor </vt:lpstr>
      <vt:lpstr>National Exploring Subject Matter Experts &amp; Exploring Resource Associate Advisors</vt:lpstr>
      <vt:lpstr>Council Service Territories (CSTs)…</vt:lpstr>
      <vt:lpstr>Current National Exploring SMEs / RAAs Team...</vt:lpstr>
      <vt:lpstr>Current National Exploring SMEs / ERAs Team...</vt:lpstr>
      <vt:lpstr>Current National Exploring SMEs / ERAs Team...</vt:lpstr>
      <vt:lpstr>Current National Exploring SMEs / ERAs Team...</vt:lpstr>
      <vt:lpstr>Exploring Associate Resource Advisors  Serve the Entire Country</vt:lpstr>
      <vt:lpstr>Current National Exploring SMEs / RAAs Team...</vt:lpstr>
      <vt:lpstr>2026-2027 National Exploring Program Priorities (Abridged Version)  Mapped to Scouting America’s 2026-2027 Trail Map Priorities</vt:lpstr>
      <vt:lpstr>2026 – 2027 National Exploring Priorities…  </vt:lpstr>
      <vt:lpstr>2026 – 2027 National Exploring Priorities…  </vt:lpstr>
      <vt:lpstr>What’s New for Exploring   in 2026  </vt:lpstr>
      <vt:lpstr> Exploring Safety First Guidelines </vt:lpstr>
      <vt:lpstr>Exploring Leadership Experience… </vt:lpstr>
      <vt:lpstr>Exploring Leadership Experience continued </vt:lpstr>
      <vt:lpstr>Exploring Leadership Experience continued </vt:lpstr>
      <vt:lpstr>Exploring Leadership Experience continued </vt:lpstr>
      <vt:lpstr>Exploring Leadership Experience continued </vt:lpstr>
      <vt:lpstr>Exploring Leadership Experience Recognition Plaque Example…. </vt:lpstr>
      <vt:lpstr>National Exploring Committee’s New Explorers On-Boarding Recommendations*…</vt:lpstr>
      <vt:lpstr>National Exploring Committee’s New Explorers On-Boarding Recommendations*…</vt:lpstr>
      <vt:lpstr>National Exploring Committee’s New Post Advisor On-Boarding Recommendations*…</vt:lpstr>
      <vt:lpstr>National Exploring Committee’s New Post Advisor On-Boarding Recommendations*…</vt:lpstr>
      <vt:lpstr>National Exploring Committee’s New Post Advisor On-Boarding Recommendations*…</vt:lpstr>
      <vt:lpstr>Exploring Live Hour  October 14, 2026   Topic Exploring Officers Association and Exploring Unit Metrics</vt:lpstr>
      <vt:lpstr>  Dick Davies Exploring Chair, National Commissioner Service Team  Brooke Ice Fire Fighter &amp; Paramedic -- Cherokee County Fire Department  Committee Chair/Former Lead Advisor Post 469  Atlanta Area Council     </vt:lpstr>
      <vt:lpstr>Explorer Officers Association Guide</vt:lpstr>
      <vt:lpstr>2026: The Year Of Youth Leadership</vt:lpstr>
      <vt:lpstr>PowerPoint Presentation</vt:lpstr>
      <vt:lpstr>What Are Metrics of a Sustainable Post?</vt:lpstr>
      <vt:lpstr>Exploring Membership Retention 12 months as of June 2026</vt:lpstr>
      <vt:lpstr>  Exploring Explosion  Membership Growth Incentive…   Go to: www.exploringexplosion.org   to claim your prizes!   </vt:lpstr>
      <vt:lpstr>Questions? </vt:lpstr>
      <vt:lpstr> What is happening in exploring in your council?</vt:lpstr>
      <vt:lpstr>National Exploring Live Hour 2026 Dates </vt:lpstr>
    </vt:vector>
  </TitlesOfParts>
  <Company>WELD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PAGE TITLE</dc:title>
  <dc:creator>Annalisa Millo</dc:creator>
  <cp:lastModifiedBy>Carlos Coronado</cp:lastModifiedBy>
  <cp:revision>2087</cp:revision>
  <cp:lastPrinted>2026-07-27T20:03:29Z</cp:lastPrinted>
  <dcterms:created xsi:type="dcterms:W3CDTF">2016-06-06T16:25:10Z</dcterms:created>
  <dcterms:modified xsi:type="dcterms:W3CDTF">2026-10-14T14:14:10Z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0x0101003F263A873AC474438EB04F68AF2370A5</vt:lpwstr>
  </property>
</Properties>
</file>