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058400" cy="7772400"/>
  <p:notesSz cx="6858000" cy="9144000"/>
  <p:embeddedFontLst>
    <p:embeddedFont>
      <p:font typeface="Arial Bold" panose="020B0704020202020204" pitchFamily="34" charset="0"/>
      <p:regular r:id="rId5"/>
      <p:bold r:id="rId6"/>
    </p:embeddedFont>
    <p:embeddedFont>
      <p:font typeface="Arial Bold Italics" panose="020B0604020202020204" charset="0"/>
      <p:regular r:id="rId7"/>
    </p:embeddedFont>
    <p:embeddedFont>
      <p:font typeface="Canva Sans Bold" panose="020B0604020202020204" charset="0"/>
      <p:regular r:id="rId8"/>
    </p:embeddedFont>
    <p:embeddedFont>
      <p:font typeface="Impact" panose="020B0806030902050204" pitchFamily="3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9" d="100"/>
          <a:sy n="89" d="100"/>
        </p:scale>
        <p:origin x="19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5F5D0-654B-41F4-B3EE-51167E83FA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E200B-18BA-454C-B236-8F8624873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01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E200B-18BA-454C-B236-8F86248735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26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18" Type="http://schemas.openxmlformats.org/officeDocument/2006/relationships/image" Target="../media/image16.svg"/><Relationship Id="rId26" Type="http://schemas.openxmlformats.org/officeDocument/2006/relationships/image" Target="../media/image23.png"/><Relationship Id="rId3" Type="http://schemas.openxmlformats.org/officeDocument/2006/relationships/image" Target="../media/image1.svg"/><Relationship Id="rId21" Type="http://schemas.openxmlformats.org/officeDocument/2006/relationships/image" Target="../media/image18.jpe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17" Type="http://schemas.openxmlformats.org/officeDocument/2006/relationships/image" Target="../media/image15.svg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hyperlink" Target="http://www.exploring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24" Type="http://schemas.openxmlformats.org/officeDocument/2006/relationships/image" Target="../media/image21.pn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23" Type="http://schemas.openxmlformats.org/officeDocument/2006/relationships/image" Target="../media/image20.png"/><Relationship Id="rId10" Type="http://schemas.openxmlformats.org/officeDocument/2006/relationships/image" Target="../media/image8.svg"/><Relationship Id="rId19" Type="http://schemas.openxmlformats.org/officeDocument/2006/relationships/image" Target="../media/image17.jpeg"/><Relationship Id="rId4" Type="http://schemas.openxmlformats.org/officeDocument/2006/relationships/image" Target="../media/image2.svg"/><Relationship Id="rId9" Type="http://schemas.openxmlformats.org/officeDocument/2006/relationships/image" Target="../media/image7.svg"/><Relationship Id="rId14" Type="http://schemas.openxmlformats.org/officeDocument/2006/relationships/image" Target="../media/image12.svg"/><Relationship Id="rId22" Type="http://schemas.openxmlformats.org/officeDocument/2006/relationships/image" Target="../media/image19.png"/><Relationship Id="rId27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25.svg"/><Relationship Id="rId18" Type="http://schemas.openxmlformats.org/officeDocument/2006/relationships/image" Target="../media/image22.png"/><Relationship Id="rId3" Type="http://schemas.openxmlformats.org/officeDocument/2006/relationships/image" Target="../media/image2.svg"/><Relationship Id="rId21" Type="http://schemas.openxmlformats.org/officeDocument/2006/relationships/image" Target="../media/image21.png"/><Relationship Id="rId7" Type="http://schemas.openxmlformats.org/officeDocument/2006/relationships/image" Target="../media/image9.svg"/><Relationship Id="rId12" Type="http://schemas.openxmlformats.org/officeDocument/2006/relationships/image" Target="../media/image7.svg"/><Relationship Id="rId17" Type="http://schemas.openxmlformats.org/officeDocument/2006/relationships/image" Target="../media/image20.png"/><Relationship Id="rId2" Type="http://schemas.openxmlformats.org/officeDocument/2006/relationships/image" Target="../media/image1.svg"/><Relationship Id="rId16" Type="http://schemas.openxmlformats.org/officeDocument/2006/relationships/image" Target="../media/image18.jpe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6.svg"/><Relationship Id="rId15" Type="http://schemas.openxmlformats.org/officeDocument/2006/relationships/hyperlink" Target="http://www.exploring.org/" TargetMode="External"/><Relationship Id="rId10" Type="http://schemas.openxmlformats.org/officeDocument/2006/relationships/image" Target="../media/image5.svg"/><Relationship Id="rId19" Type="http://schemas.openxmlformats.org/officeDocument/2006/relationships/image" Target="../media/image23.png"/><Relationship Id="rId4" Type="http://schemas.openxmlformats.org/officeDocument/2006/relationships/image" Target="../media/image3.svg"/><Relationship Id="rId9" Type="http://schemas.openxmlformats.org/officeDocument/2006/relationships/image" Target="../media/image12.svg"/><Relationship Id="rId14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690582" y="4677124"/>
            <a:ext cx="5688598" cy="56886"/>
          </a:xfrm>
          <a:custGeom>
            <a:avLst/>
            <a:gdLst/>
            <a:ahLst/>
            <a:cxnLst/>
            <a:rect l="l" t="t" r="r" b="b"/>
            <a:pathLst>
              <a:path w="5688598" h="56886">
                <a:moveTo>
                  <a:pt x="0" y="0"/>
                </a:moveTo>
                <a:lnTo>
                  <a:pt x="5688598" y="0"/>
                </a:lnTo>
                <a:lnTo>
                  <a:pt x="5688598" y="56886"/>
                </a:lnTo>
                <a:lnTo>
                  <a:pt x="0" y="56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9525" cap="sq">
            <a:solidFill>
              <a:srgbClr val="0081CC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>
            <a:off x="-887631" y="4677124"/>
            <a:ext cx="5688598" cy="56886"/>
          </a:xfrm>
          <a:custGeom>
            <a:avLst/>
            <a:gdLst/>
            <a:ahLst/>
            <a:cxnLst/>
            <a:rect l="l" t="t" r="r" b="b"/>
            <a:pathLst>
              <a:path w="5688598" h="56886">
                <a:moveTo>
                  <a:pt x="0" y="0"/>
                </a:moveTo>
                <a:lnTo>
                  <a:pt x="5688598" y="0"/>
                </a:lnTo>
                <a:lnTo>
                  <a:pt x="5688598" y="56886"/>
                </a:lnTo>
                <a:lnTo>
                  <a:pt x="0" y="56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9525" cap="sq">
            <a:solidFill>
              <a:srgbClr val="24284C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519276" y="1694494"/>
            <a:ext cx="1498237" cy="456882"/>
            <a:chOff x="0" y="0"/>
            <a:chExt cx="656571" cy="2002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56571" cy="200219"/>
            </a:xfrm>
            <a:custGeom>
              <a:avLst/>
              <a:gdLst/>
              <a:ahLst/>
              <a:cxnLst/>
              <a:rect l="l" t="t" r="r" b="b"/>
              <a:pathLst>
                <a:path w="656571" h="200219">
                  <a:moveTo>
                    <a:pt x="62008" y="0"/>
                  </a:moveTo>
                  <a:lnTo>
                    <a:pt x="594563" y="0"/>
                  </a:lnTo>
                  <a:cubicBezTo>
                    <a:pt x="611009" y="0"/>
                    <a:pt x="626781" y="6533"/>
                    <a:pt x="638409" y="18162"/>
                  </a:cubicBezTo>
                  <a:cubicBezTo>
                    <a:pt x="650038" y="29791"/>
                    <a:pt x="656571" y="45563"/>
                    <a:pt x="656571" y="62008"/>
                  </a:cubicBezTo>
                  <a:lnTo>
                    <a:pt x="656571" y="138211"/>
                  </a:lnTo>
                  <a:cubicBezTo>
                    <a:pt x="656571" y="154656"/>
                    <a:pt x="650038" y="170428"/>
                    <a:pt x="638409" y="182057"/>
                  </a:cubicBezTo>
                  <a:cubicBezTo>
                    <a:pt x="626781" y="193686"/>
                    <a:pt x="611009" y="200219"/>
                    <a:pt x="594563" y="200219"/>
                  </a:cubicBezTo>
                  <a:lnTo>
                    <a:pt x="62008" y="200219"/>
                  </a:lnTo>
                  <a:cubicBezTo>
                    <a:pt x="45563" y="200219"/>
                    <a:pt x="29791" y="193686"/>
                    <a:pt x="18162" y="182057"/>
                  </a:cubicBezTo>
                  <a:cubicBezTo>
                    <a:pt x="6533" y="170428"/>
                    <a:pt x="0" y="154656"/>
                    <a:pt x="0" y="138211"/>
                  </a:cubicBezTo>
                  <a:lnTo>
                    <a:pt x="0" y="62008"/>
                  </a:lnTo>
                  <a:cubicBezTo>
                    <a:pt x="0" y="45563"/>
                    <a:pt x="6533" y="29791"/>
                    <a:pt x="18162" y="18162"/>
                  </a:cubicBezTo>
                  <a:cubicBezTo>
                    <a:pt x="29791" y="6533"/>
                    <a:pt x="45563" y="0"/>
                    <a:pt x="62008" y="0"/>
                  </a:cubicBezTo>
                  <a:close/>
                </a:path>
              </a:pathLst>
            </a:custGeom>
            <a:solidFill>
              <a:srgbClr val="24284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656571" cy="228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-2637214" y="4711197"/>
            <a:ext cx="5621127" cy="56211"/>
          </a:xfrm>
          <a:custGeom>
            <a:avLst/>
            <a:gdLst/>
            <a:ahLst/>
            <a:cxnLst/>
            <a:rect l="l" t="t" r="r" b="b"/>
            <a:pathLst>
              <a:path w="5621127" h="56211">
                <a:moveTo>
                  <a:pt x="0" y="0"/>
                </a:moveTo>
                <a:lnTo>
                  <a:pt x="5621127" y="0"/>
                </a:lnTo>
                <a:lnTo>
                  <a:pt x="5621127" y="56211"/>
                </a:lnTo>
                <a:lnTo>
                  <a:pt x="0" y="56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9525" cap="sq">
            <a:solidFill>
              <a:srgbClr val="24284C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6487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29" y="0"/>
                </a:lnTo>
                <a:lnTo>
                  <a:pt x="615429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6487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29" y="0"/>
                </a:lnTo>
                <a:lnTo>
                  <a:pt x="615429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5400000">
            <a:off x="1059743" y="4686998"/>
            <a:ext cx="5776698" cy="57767"/>
          </a:xfrm>
          <a:custGeom>
            <a:avLst/>
            <a:gdLst/>
            <a:ahLst/>
            <a:cxnLst/>
            <a:rect l="l" t="t" r="r" b="b"/>
            <a:pathLst>
              <a:path w="5776698" h="57767">
                <a:moveTo>
                  <a:pt x="0" y="0"/>
                </a:moveTo>
                <a:lnTo>
                  <a:pt x="5776698" y="0"/>
                </a:lnTo>
                <a:lnTo>
                  <a:pt x="5776698" y="57767"/>
                </a:lnTo>
                <a:lnTo>
                  <a:pt x="0" y="577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9525" cap="sq">
            <a:solidFill>
              <a:srgbClr val="0081CC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2495840" y="1694494"/>
            <a:ext cx="1498237" cy="456882"/>
            <a:chOff x="0" y="0"/>
            <a:chExt cx="656571" cy="2002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56571" cy="200219"/>
            </a:xfrm>
            <a:custGeom>
              <a:avLst/>
              <a:gdLst/>
              <a:ahLst/>
              <a:cxnLst/>
              <a:rect l="l" t="t" r="r" b="b"/>
              <a:pathLst>
                <a:path w="656571" h="200219">
                  <a:moveTo>
                    <a:pt x="62008" y="0"/>
                  </a:moveTo>
                  <a:lnTo>
                    <a:pt x="594563" y="0"/>
                  </a:lnTo>
                  <a:cubicBezTo>
                    <a:pt x="611009" y="0"/>
                    <a:pt x="626781" y="6533"/>
                    <a:pt x="638409" y="18162"/>
                  </a:cubicBezTo>
                  <a:cubicBezTo>
                    <a:pt x="650038" y="29791"/>
                    <a:pt x="656571" y="45563"/>
                    <a:pt x="656571" y="62008"/>
                  </a:cubicBezTo>
                  <a:lnTo>
                    <a:pt x="656571" y="138211"/>
                  </a:lnTo>
                  <a:cubicBezTo>
                    <a:pt x="656571" y="154656"/>
                    <a:pt x="650038" y="170428"/>
                    <a:pt x="638409" y="182057"/>
                  </a:cubicBezTo>
                  <a:cubicBezTo>
                    <a:pt x="626781" y="193686"/>
                    <a:pt x="611009" y="200219"/>
                    <a:pt x="594563" y="200219"/>
                  </a:cubicBezTo>
                  <a:lnTo>
                    <a:pt x="62008" y="200219"/>
                  </a:lnTo>
                  <a:cubicBezTo>
                    <a:pt x="45563" y="200219"/>
                    <a:pt x="29791" y="193686"/>
                    <a:pt x="18162" y="182057"/>
                  </a:cubicBezTo>
                  <a:cubicBezTo>
                    <a:pt x="6533" y="170428"/>
                    <a:pt x="0" y="154656"/>
                    <a:pt x="0" y="138211"/>
                  </a:cubicBezTo>
                  <a:lnTo>
                    <a:pt x="0" y="62008"/>
                  </a:lnTo>
                  <a:cubicBezTo>
                    <a:pt x="0" y="45563"/>
                    <a:pt x="6533" y="29791"/>
                    <a:pt x="18162" y="18162"/>
                  </a:cubicBezTo>
                  <a:cubicBezTo>
                    <a:pt x="29791" y="6533"/>
                    <a:pt x="45563" y="0"/>
                    <a:pt x="62008" y="0"/>
                  </a:cubicBezTo>
                  <a:close/>
                </a:path>
              </a:pathLst>
            </a:custGeom>
            <a:solidFill>
              <a:srgbClr val="0081C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656571" cy="228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2083051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29" y="0"/>
                </a:lnTo>
                <a:lnTo>
                  <a:pt x="615429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083051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29" y="0"/>
                </a:lnTo>
                <a:lnTo>
                  <a:pt x="615429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5400000">
            <a:off x="2975693" y="4686661"/>
            <a:ext cx="5844169" cy="58442"/>
          </a:xfrm>
          <a:custGeom>
            <a:avLst/>
            <a:gdLst/>
            <a:ahLst/>
            <a:cxnLst/>
            <a:rect l="l" t="t" r="r" b="b"/>
            <a:pathLst>
              <a:path w="5844169" h="58442">
                <a:moveTo>
                  <a:pt x="0" y="0"/>
                </a:moveTo>
                <a:lnTo>
                  <a:pt x="5844169" y="0"/>
                </a:lnTo>
                <a:lnTo>
                  <a:pt x="5844169" y="58441"/>
                </a:lnTo>
                <a:lnTo>
                  <a:pt x="0" y="584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w="9525" cap="sq">
            <a:solidFill>
              <a:srgbClr val="FFA51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4427248" y="1694494"/>
            <a:ext cx="1498237" cy="456882"/>
            <a:chOff x="0" y="0"/>
            <a:chExt cx="656571" cy="2002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56571" cy="200219"/>
            </a:xfrm>
            <a:custGeom>
              <a:avLst/>
              <a:gdLst/>
              <a:ahLst/>
              <a:cxnLst/>
              <a:rect l="l" t="t" r="r" b="b"/>
              <a:pathLst>
                <a:path w="656571" h="200219">
                  <a:moveTo>
                    <a:pt x="62008" y="0"/>
                  </a:moveTo>
                  <a:lnTo>
                    <a:pt x="594563" y="0"/>
                  </a:lnTo>
                  <a:cubicBezTo>
                    <a:pt x="611009" y="0"/>
                    <a:pt x="626781" y="6533"/>
                    <a:pt x="638409" y="18162"/>
                  </a:cubicBezTo>
                  <a:cubicBezTo>
                    <a:pt x="650038" y="29791"/>
                    <a:pt x="656571" y="45563"/>
                    <a:pt x="656571" y="62008"/>
                  </a:cubicBezTo>
                  <a:lnTo>
                    <a:pt x="656571" y="138211"/>
                  </a:lnTo>
                  <a:cubicBezTo>
                    <a:pt x="656571" y="154656"/>
                    <a:pt x="650038" y="170428"/>
                    <a:pt x="638409" y="182057"/>
                  </a:cubicBezTo>
                  <a:cubicBezTo>
                    <a:pt x="626781" y="193686"/>
                    <a:pt x="611009" y="200219"/>
                    <a:pt x="594563" y="200219"/>
                  </a:cubicBezTo>
                  <a:lnTo>
                    <a:pt x="62008" y="200219"/>
                  </a:lnTo>
                  <a:cubicBezTo>
                    <a:pt x="45563" y="200219"/>
                    <a:pt x="29791" y="193686"/>
                    <a:pt x="18162" y="182057"/>
                  </a:cubicBezTo>
                  <a:cubicBezTo>
                    <a:pt x="6533" y="170428"/>
                    <a:pt x="0" y="154656"/>
                    <a:pt x="0" y="138211"/>
                  </a:cubicBezTo>
                  <a:lnTo>
                    <a:pt x="0" y="62008"/>
                  </a:lnTo>
                  <a:cubicBezTo>
                    <a:pt x="0" y="45563"/>
                    <a:pt x="6533" y="29791"/>
                    <a:pt x="18162" y="18162"/>
                  </a:cubicBezTo>
                  <a:cubicBezTo>
                    <a:pt x="29791" y="6533"/>
                    <a:pt x="45563" y="0"/>
                    <a:pt x="62008" y="0"/>
                  </a:cubicBezTo>
                  <a:close/>
                </a:path>
              </a:pathLst>
            </a:custGeom>
            <a:solidFill>
              <a:srgbClr val="FFA5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656571" cy="228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 rot="-5400000">
            <a:off x="1180368" y="4738013"/>
            <a:ext cx="5844169" cy="58442"/>
          </a:xfrm>
          <a:custGeom>
            <a:avLst/>
            <a:gdLst/>
            <a:ahLst/>
            <a:cxnLst/>
            <a:rect l="l" t="t" r="r" b="b"/>
            <a:pathLst>
              <a:path w="5844169" h="58442">
                <a:moveTo>
                  <a:pt x="0" y="0"/>
                </a:moveTo>
                <a:lnTo>
                  <a:pt x="5844169" y="0"/>
                </a:lnTo>
                <a:lnTo>
                  <a:pt x="5844169" y="58442"/>
                </a:lnTo>
                <a:lnTo>
                  <a:pt x="0" y="58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w="9525" cap="sq">
            <a:solidFill>
              <a:srgbClr val="FFA51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4014458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30" y="0"/>
                </a:lnTo>
                <a:lnTo>
                  <a:pt x="615430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4014458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30" y="0"/>
                </a:lnTo>
                <a:lnTo>
                  <a:pt x="615430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-5400000">
            <a:off x="4937643" y="4738013"/>
            <a:ext cx="5844169" cy="58442"/>
          </a:xfrm>
          <a:custGeom>
            <a:avLst/>
            <a:gdLst/>
            <a:ahLst/>
            <a:cxnLst/>
            <a:rect l="l" t="t" r="r" b="b"/>
            <a:pathLst>
              <a:path w="5844169" h="58442">
                <a:moveTo>
                  <a:pt x="0" y="0"/>
                </a:moveTo>
                <a:lnTo>
                  <a:pt x="5844169" y="0"/>
                </a:lnTo>
                <a:lnTo>
                  <a:pt x="5844169" y="58442"/>
                </a:lnTo>
                <a:lnTo>
                  <a:pt x="0" y="58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w="9525" cap="sq">
            <a:solidFill>
              <a:srgbClr val="B8111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6406463" y="1694494"/>
            <a:ext cx="1498237" cy="456882"/>
            <a:chOff x="0" y="0"/>
            <a:chExt cx="656571" cy="20021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56571" cy="200219"/>
            </a:xfrm>
            <a:custGeom>
              <a:avLst/>
              <a:gdLst/>
              <a:ahLst/>
              <a:cxnLst/>
              <a:rect l="l" t="t" r="r" b="b"/>
              <a:pathLst>
                <a:path w="656571" h="200219">
                  <a:moveTo>
                    <a:pt x="62008" y="0"/>
                  </a:moveTo>
                  <a:lnTo>
                    <a:pt x="594563" y="0"/>
                  </a:lnTo>
                  <a:cubicBezTo>
                    <a:pt x="611009" y="0"/>
                    <a:pt x="626781" y="6533"/>
                    <a:pt x="638409" y="18162"/>
                  </a:cubicBezTo>
                  <a:cubicBezTo>
                    <a:pt x="650038" y="29791"/>
                    <a:pt x="656571" y="45563"/>
                    <a:pt x="656571" y="62008"/>
                  </a:cubicBezTo>
                  <a:lnTo>
                    <a:pt x="656571" y="138211"/>
                  </a:lnTo>
                  <a:cubicBezTo>
                    <a:pt x="656571" y="154656"/>
                    <a:pt x="650038" y="170428"/>
                    <a:pt x="638409" y="182057"/>
                  </a:cubicBezTo>
                  <a:cubicBezTo>
                    <a:pt x="626781" y="193686"/>
                    <a:pt x="611009" y="200219"/>
                    <a:pt x="594563" y="200219"/>
                  </a:cubicBezTo>
                  <a:lnTo>
                    <a:pt x="62008" y="200219"/>
                  </a:lnTo>
                  <a:cubicBezTo>
                    <a:pt x="45563" y="200219"/>
                    <a:pt x="29791" y="193686"/>
                    <a:pt x="18162" y="182057"/>
                  </a:cubicBezTo>
                  <a:cubicBezTo>
                    <a:pt x="6533" y="170428"/>
                    <a:pt x="0" y="154656"/>
                    <a:pt x="0" y="138211"/>
                  </a:cubicBezTo>
                  <a:lnTo>
                    <a:pt x="0" y="62008"/>
                  </a:lnTo>
                  <a:cubicBezTo>
                    <a:pt x="0" y="45563"/>
                    <a:pt x="6533" y="29791"/>
                    <a:pt x="18162" y="18162"/>
                  </a:cubicBezTo>
                  <a:cubicBezTo>
                    <a:pt x="29791" y="6533"/>
                    <a:pt x="45563" y="0"/>
                    <a:pt x="62008" y="0"/>
                  </a:cubicBezTo>
                  <a:close/>
                </a:path>
              </a:pathLst>
            </a:custGeom>
            <a:solidFill>
              <a:srgbClr val="B132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656571" cy="228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5993673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30" y="0"/>
                </a:lnTo>
                <a:lnTo>
                  <a:pt x="615430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5993673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30" y="0"/>
                </a:lnTo>
                <a:lnTo>
                  <a:pt x="615430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 rot="-5400000">
            <a:off x="6959128" y="4754132"/>
            <a:ext cx="5844169" cy="58442"/>
          </a:xfrm>
          <a:custGeom>
            <a:avLst/>
            <a:gdLst/>
            <a:ahLst/>
            <a:cxnLst/>
            <a:rect l="l" t="t" r="r" b="b"/>
            <a:pathLst>
              <a:path w="5844169" h="58442">
                <a:moveTo>
                  <a:pt x="0" y="0"/>
                </a:moveTo>
                <a:lnTo>
                  <a:pt x="5844170" y="0"/>
                </a:lnTo>
                <a:lnTo>
                  <a:pt x="5844170" y="58442"/>
                </a:lnTo>
                <a:lnTo>
                  <a:pt x="0" y="58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w="9525" cap="sq">
            <a:solidFill>
              <a:srgbClr val="5D6533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0" name="Group 30"/>
          <p:cNvGrpSpPr/>
          <p:nvPr/>
        </p:nvGrpSpPr>
        <p:grpSpPr>
          <a:xfrm>
            <a:off x="8382976" y="1694494"/>
            <a:ext cx="1527457" cy="456882"/>
            <a:chOff x="0" y="0"/>
            <a:chExt cx="669377" cy="20021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69377" cy="200219"/>
            </a:xfrm>
            <a:custGeom>
              <a:avLst/>
              <a:gdLst/>
              <a:ahLst/>
              <a:cxnLst/>
              <a:rect l="l" t="t" r="r" b="b"/>
              <a:pathLst>
                <a:path w="669377" h="200219">
                  <a:moveTo>
                    <a:pt x="60822" y="0"/>
                  </a:moveTo>
                  <a:lnTo>
                    <a:pt x="608555" y="0"/>
                  </a:lnTo>
                  <a:cubicBezTo>
                    <a:pt x="624686" y="0"/>
                    <a:pt x="640156" y="6408"/>
                    <a:pt x="651562" y="17814"/>
                  </a:cubicBezTo>
                  <a:cubicBezTo>
                    <a:pt x="662969" y="29221"/>
                    <a:pt x="669377" y="44691"/>
                    <a:pt x="669377" y="60822"/>
                  </a:cubicBezTo>
                  <a:lnTo>
                    <a:pt x="669377" y="139397"/>
                  </a:lnTo>
                  <a:cubicBezTo>
                    <a:pt x="669377" y="155528"/>
                    <a:pt x="662969" y="170998"/>
                    <a:pt x="651562" y="182405"/>
                  </a:cubicBezTo>
                  <a:cubicBezTo>
                    <a:pt x="640156" y="193811"/>
                    <a:pt x="624686" y="200219"/>
                    <a:pt x="608555" y="200219"/>
                  </a:cubicBezTo>
                  <a:lnTo>
                    <a:pt x="60822" y="200219"/>
                  </a:lnTo>
                  <a:cubicBezTo>
                    <a:pt x="44691" y="200219"/>
                    <a:pt x="29221" y="193811"/>
                    <a:pt x="17814" y="182405"/>
                  </a:cubicBezTo>
                  <a:cubicBezTo>
                    <a:pt x="6408" y="170998"/>
                    <a:pt x="0" y="155528"/>
                    <a:pt x="0" y="139397"/>
                  </a:cubicBezTo>
                  <a:lnTo>
                    <a:pt x="0" y="60822"/>
                  </a:lnTo>
                  <a:cubicBezTo>
                    <a:pt x="0" y="44691"/>
                    <a:pt x="6408" y="29221"/>
                    <a:pt x="17814" y="17814"/>
                  </a:cubicBezTo>
                  <a:cubicBezTo>
                    <a:pt x="29221" y="6408"/>
                    <a:pt x="44691" y="0"/>
                    <a:pt x="60822" y="0"/>
                  </a:cubicBezTo>
                  <a:close/>
                </a:path>
              </a:pathLst>
            </a:custGeom>
            <a:solidFill>
              <a:srgbClr val="5D653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669377" cy="228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 rot="-5400000">
            <a:off x="5135660" y="4738013"/>
            <a:ext cx="5844169" cy="58442"/>
          </a:xfrm>
          <a:custGeom>
            <a:avLst/>
            <a:gdLst/>
            <a:ahLst/>
            <a:cxnLst/>
            <a:rect l="l" t="t" r="r" b="b"/>
            <a:pathLst>
              <a:path w="5844169" h="58442">
                <a:moveTo>
                  <a:pt x="0" y="0"/>
                </a:moveTo>
                <a:lnTo>
                  <a:pt x="5844170" y="0"/>
                </a:lnTo>
                <a:lnTo>
                  <a:pt x="5844170" y="58442"/>
                </a:lnTo>
                <a:lnTo>
                  <a:pt x="0" y="58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w="9525" cap="sq">
            <a:solidFill>
              <a:srgbClr val="5D6533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7970187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30" y="0"/>
                </a:lnTo>
                <a:lnTo>
                  <a:pt x="615430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7970187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30" y="0"/>
                </a:lnTo>
                <a:lnTo>
                  <a:pt x="615430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 rot="-1298443">
            <a:off x="290865" y="1733412"/>
            <a:ext cx="279565" cy="358416"/>
          </a:xfrm>
          <a:custGeom>
            <a:avLst/>
            <a:gdLst/>
            <a:ahLst/>
            <a:cxnLst/>
            <a:rect l="l" t="t" r="r" b="b"/>
            <a:pathLst>
              <a:path w="279565" h="358416">
                <a:moveTo>
                  <a:pt x="0" y="0"/>
                </a:moveTo>
                <a:lnTo>
                  <a:pt x="279565" y="0"/>
                </a:lnTo>
                <a:lnTo>
                  <a:pt x="279565" y="358416"/>
                </a:lnTo>
                <a:lnTo>
                  <a:pt x="0" y="358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2181773" y="1754230"/>
            <a:ext cx="417986" cy="349018"/>
          </a:xfrm>
          <a:custGeom>
            <a:avLst/>
            <a:gdLst/>
            <a:ahLst/>
            <a:cxnLst/>
            <a:rect l="l" t="t" r="r" b="b"/>
            <a:pathLst>
              <a:path w="417986" h="349018">
                <a:moveTo>
                  <a:pt x="0" y="0"/>
                </a:moveTo>
                <a:lnTo>
                  <a:pt x="417985" y="0"/>
                </a:lnTo>
                <a:lnTo>
                  <a:pt x="417985" y="349019"/>
                </a:lnTo>
                <a:lnTo>
                  <a:pt x="0" y="349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4122071" y="1743916"/>
            <a:ext cx="429820" cy="337408"/>
          </a:xfrm>
          <a:custGeom>
            <a:avLst/>
            <a:gdLst/>
            <a:ahLst/>
            <a:cxnLst/>
            <a:rect l="l" t="t" r="r" b="b"/>
            <a:pathLst>
              <a:path w="429820" h="337408">
                <a:moveTo>
                  <a:pt x="0" y="0"/>
                </a:moveTo>
                <a:lnTo>
                  <a:pt x="429820" y="0"/>
                </a:lnTo>
                <a:lnTo>
                  <a:pt x="429820" y="337408"/>
                </a:lnTo>
                <a:lnTo>
                  <a:pt x="0" y="337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6118479" y="1728393"/>
            <a:ext cx="389083" cy="389083"/>
          </a:xfrm>
          <a:custGeom>
            <a:avLst/>
            <a:gdLst/>
            <a:ahLst/>
            <a:cxnLst/>
            <a:rect l="l" t="t" r="r" b="b"/>
            <a:pathLst>
              <a:path w="389083" h="389083">
                <a:moveTo>
                  <a:pt x="0" y="0"/>
                </a:moveTo>
                <a:lnTo>
                  <a:pt x="389084" y="0"/>
                </a:lnTo>
                <a:lnTo>
                  <a:pt x="389084" y="389083"/>
                </a:lnTo>
                <a:lnTo>
                  <a:pt x="0" y="3890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8037247" y="1768738"/>
            <a:ext cx="481310" cy="334510"/>
          </a:xfrm>
          <a:custGeom>
            <a:avLst/>
            <a:gdLst/>
            <a:ahLst/>
            <a:cxnLst/>
            <a:rect l="l" t="t" r="r" b="b"/>
            <a:pathLst>
              <a:path w="481310" h="334510">
                <a:moveTo>
                  <a:pt x="0" y="0"/>
                </a:moveTo>
                <a:lnTo>
                  <a:pt x="481310" y="0"/>
                </a:lnTo>
                <a:lnTo>
                  <a:pt x="481310" y="334511"/>
                </a:lnTo>
                <a:lnTo>
                  <a:pt x="0" y="3345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TextBox 56"/>
          <p:cNvSpPr txBox="1"/>
          <p:nvPr/>
        </p:nvSpPr>
        <p:spPr>
          <a:xfrm>
            <a:off x="6092238" y="2286000"/>
            <a:ext cx="1709694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541" lvl="1">
              <a:lnSpc>
                <a:spcPts val="1000"/>
              </a:lnSpc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New Explorer…</a:t>
            </a: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Attend at least two meetings plus one event or activity </a:t>
            </a: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Take an active part in the post</a:t>
            </a:r>
            <a:r>
              <a:rPr lang="en-US" sz="1000" b="1" dirty="0">
                <a:latin typeface="Arial Bold"/>
                <a:cs typeface="Arial Bold"/>
                <a:sym typeface="Arial Bold"/>
              </a:rPr>
              <a:t>’s</a:t>
            </a: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 career-based hands-on activities</a:t>
            </a:r>
          </a:p>
          <a:p>
            <a:pPr marL="129541" lvl="1"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Assist in planning an upcoming activity or event</a:t>
            </a:r>
          </a:p>
          <a:p>
            <a:pPr marL="129541" lvl="1"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Share feedback and any concerns with post adult and youth leaders to include your mentor </a:t>
            </a: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Completes and submits Career Activity Interest Survey to your post youth leader</a:t>
            </a: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129541" lvl="1"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Confirm you receive all communications</a:t>
            </a:r>
          </a:p>
        </p:txBody>
      </p:sp>
      <p:sp>
        <p:nvSpPr>
          <p:cNvPr id="57" name="Freeform 57"/>
          <p:cNvSpPr/>
          <p:nvPr/>
        </p:nvSpPr>
        <p:spPr>
          <a:xfrm rot="-5400000">
            <a:off x="3146920" y="4754132"/>
            <a:ext cx="5844169" cy="58442"/>
          </a:xfrm>
          <a:custGeom>
            <a:avLst/>
            <a:gdLst/>
            <a:ahLst/>
            <a:cxnLst/>
            <a:rect l="l" t="t" r="r" b="b"/>
            <a:pathLst>
              <a:path w="5844169" h="58442">
                <a:moveTo>
                  <a:pt x="0" y="0"/>
                </a:moveTo>
                <a:lnTo>
                  <a:pt x="5844170" y="0"/>
                </a:lnTo>
                <a:lnTo>
                  <a:pt x="5844170" y="58442"/>
                </a:lnTo>
                <a:lnTo>
                  <a:pt x="0" y="58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w="9525" cap="sq">
            <a:solidFill>
              <a:srgbClr val="B8111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8" name="Freeform 58"/>
          <p:cNvSpPr/>
          <p:nvPr/>
        </p:nvSpPr>
        <p:spPr>
          <a:xfrm>
            <a:off x="0" y="7327332"/>
            <a:ext cx="10058400" cy="445068"/>
          </a:xfrm>
          <a:custGeom>
            <a:avLst/>
            <a:gdLst/>
            <a:ahLst/>
            <a:cxnLst/>
            <a:rect l="l" t="t" r="r" b="b"/>
            <a:pathLst>
              <a:path w="10058400" h="445068">
                <a:moveTo>
                  <a:pt x="0" y="0"/>
                </a:moveTo>
                <a:lnTo>
                  <a:pt x="10058400" y="0"/>
                </a:lnTo>
                <a:lnTo>
                  <a:pt x="10058400" y="445068"/>
                </a:lnTo>
                <a:lnTo>
                  <a:pt x="0" y="44506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12168" r="-12168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9" name="TextBox 59"/>
          <p:cNvSpPr txBox="1"/>
          <p:nvPr/>
        </p:nvSpPr>
        <p:spPr>
          <a:xfrm>
            <a:off x="106487" y="154851"/>
            <a:ext cx="9774726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WELCOME      </a:t>
            </a:r>
            <a:r>
              <a:rPr lang="en-US" sz="4600">
                <a:solidFill>
                  <a:srgbClr val="0081CC"/>
                </a:solidFill>
                <a:latin typeface="Impact"/>
                <a:ea typeface="Impact"/>
                <a:cs typeface="Impact"/>
                <a:sym typeface="Impact"/>
              </a:rPr>
              <a:t>CONNECT</a:t>
            </a:r>
            <a:r>
              <a:rPr lang="en-US" sz="46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     </a:t>
            </a:r>
            <a:r>
              <a:rPr lang="en-US" sz="4600">
                <a:solidFill>
                  <a:srgbClr val="B81112"/>
                </a:solidFill>
                <a:latin typeface="Impact"/>
                <a:ea typeface="Impact"/>
                <a:cs typeface="Impact"/>
                <a:sym typeface="Impact"/>
              </a:rPr>
              <a:t>BELONG</a:t>
            </a:r>
          </a:p>
        </p:txBody>
      </p:sp>
      <p:grpSp>
        <p:nvGrpSpPr>
          <p:cNvPr id="60" name="Group 60"/>
          <p:cNvGrpSpPr/>
          <p:nvPr/>
        </p:nvGrpSpPr>
        <p:grpSpPr>
          <a:xfrm rot="-10800000">
            <a:off x="3627729" y="335826"/>
            <a:ext cx="563908" cy="464395"/>
            <a:chOff x="0" y="0"/>
            <a:chExt cx="647700" cy="5334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FFA5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20650" y="136525"/>
              <a:ext cx="527050" cy="231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47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 rot="-10800000">
            <a:off x="6301388" y="335826"/>
            <a:ext cx="563908" cy="464395"/>
            <a:chOff x="0" y="0"/>
            <a:chExt cx="647700" cy="5334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FFA5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20650" y="136525"/>
              <a:ext cx="527050" cy="231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47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295400" y="762000"/>
            <a:ext cx="7537224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An Explorer’s &amp; Parent’s Guide for the First 90 Days</a:t>
            </a:r>
          </a:p>
          <a:p>
            <a:pPr algn="ctr"/>
            <a:r>
              <a:rPr lang="en-US" sz="2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National Exploring Homepage at </a:t>
            </a:r>
            <a:r>
              <a:rPr lang="en-US" sz="2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0"/>
              </a:rPr>
              <a:t>www.Exploring.org</a:t>
            </a:r>
            <a:r>
              <a:rPr lang="en-US" sz="2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endParaRPr lang="en-US" sz="2400" b="1" i="1" dirty="0">
              <a:solidFill>
                <a:srgbClr val="000000"/>
              </a:solidFill>
              <a:latin typeface="Arial Bold Italics"/>
              <a:ea typeface="Arial Bold Italics"/>
              <a:cs typeface="Arial Bold Italics"/>
              <a:sym typeface="Arial Bold Italics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4038600" y="2255865"/>
            <a:ext cx="1820395" cy="3795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Youth-led meetings ~ Explorers plan, teach and lead</a:t>
            </a:r>
          </a:p>
          <a:p>
            <a:pPr marL="129541" lvl="1"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</a:rPr>
              <a:t>Exciting hands-on career-based activities and mentorship for you to investigate potential adult careers</a:t>
            </a: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</a:rPr>
              <a:t>Opportunity to plan and lead your post activities &amp; events</a:t>
            </a: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ct val="100000"/>
              </a:lnSpc>
              <a:buFont typeface="Arial"/>
              <a:buChar char="•"/>
            </a:pPr>
            <a:r>
              <a:rPr lang="en-US" sz="1000" b="1" dirty="0" err="1">
                <a:solidFill>
                  <a:srgbClr val="000000"/>
                </a:solidFill>
                <a:latin typeface="Arial Bold"/>
                <a:cs typeface="Arial Bold"/>
              </a:rPr>
              <a:t>Superactivity</a:t>
            </a: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</a:rPr>
              <a:t> ~ trip to discover more about your post’s career interest, training to be more proficient in your post’s program specialty, etc.</a:t>
            </a:r>
          </a:p>
          <a:p>
            <a:pPr marL="259083" lvl="1" indent="-129542">
              <a:lnSpc>
                <a:spcPct val="100000"/>
              </a:lnSpc>
              <a:buFont typeface="Arial"/>
              <a:buChar char="•"/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</a:endParaRPr>
          </a:p>
          <a:p>
            <a:pPr marL="259083" lvl="1" indent="-129542">
              <a:lnSpc>
                <a:spcPct val="100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</a:rPr>
              <a:t>Opportunity to achieve Exploring Leadership Experience Recognition in your career-area of interest working with an adult mentor </a:t>
            </a: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</p:txBody>
      </p:sp>
      <p:sp>
        <p:nvSpPr>
          <p:cNvPr id="69" name="TextBox 69"/>
          <p:cNvSpPr txBox="1"/>
          <p:nvPr/>
        </p:nvSpPr>
        <p:spPr>
          <a:xfrm>
            <a:off x="700400" y="1795058"/>
            <a:ext cx="1262520" cy="184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034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FIRST 24-48 HOURS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2749368" y="1757929"/>
            <a:ext cx="1160315" cy="365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034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FIRST 1-2 WEEKS </a:t>
            </a:r>
          </a:p>
          <a:p>
            <a:pPr algn="ctr">
              <a:lnSpc>
                <a:spcPts val="1447"/>
              </a:lnSpc>
            </a:pPr>
            <a:r>
              <a:rPr lang="en-US" sz="1034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GET CONNECTED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4679885" y="1773542"/>
            <a:ext cx="1162525" cy="184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034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WHAT TO EXPECT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6764738" y="1752600"/>
            <a:ext cx="951250" cy="184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034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FIRST 60 DAYS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680867" y="1725655"/>
            <a:ext cx="1041064" cy="34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7"/>
              </a:lnSpc>
            </a:pPr>
            <a:r>
              <a:rPr lang="en-US" sz="1034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HELP YOUR </a:t>
            </a:r>
          </a:p>
          <a:p>
            <a:pPr algn="ctr">
              <a:lnSpc>
                <a:spcPts val="1447"/>
              </a:lnSpc>
            </a:pPr>
            <a:r>
              <a:rPr lang="en-US" sz="1034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POST SUCCEED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06487" y="2311140"/>
            <a:ext cx="1793163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3" lvl="1" indent="-129542" algn="l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Meet the post advisor, senior youth leader and experienced Explorer assigned as your mentor </a:t>
            </a:r>
          </a:p>
          <a:p>
            <a:pPr algn="l"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Review post by-laws and code of conduct</a:t>
            </a:r>
          </a:p>
          <a:p>
            <a:pPr marL="129541" lvl="1"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59083" lvl="1" indent="-129542" algn="l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Join the post’s communication channels</a:t>
            </a:r>
          </a:p>
          <a:p>
            <a:pPr algn="l"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59083" lvl="1" indent="-129542" algn="l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Add the next three meetings to your calendar</a:t>
            </a:r>
          </a:p>
          <a:p>
            <a:pPr algn="l"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59083" lvl="1" indent="-129542" algn="l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Ask questions… every-</a:t>
            </a:r>
            <a:r>
              <a:rPr lang="en-US" sz="1000" b="1" dirty="0">
                <a:latin typeface="Arial Bold"/>
                <a:ea typeface="Arial Bold"/>
                <a:cs typeface="Arial Bold"/>
                <a:sym typeface="Arial Bold"/>
              </a:rPr>
              <a:t>body</a:t>
            </a: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starts somewhere! </a:t>
            </a:r>
          </a:p>
          <a:p>
            <a:pPr marL="259083" lvl="1" indent="-129542" algn="l">
              <a:lnSpc>
                <a:spcPts val="1000"/>
              </a:lnSpc>
              <a:buFont typeface="Arial"/>
              <a:buChar char="•"/>
            </a:pPr>
            <a:endParaRPr lang="en-US" sz="1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Parents receive Career Opportunities Worksheet  to be completed and submitted to advisor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2116127" y="2303208"/>
            <a:ext cx="1804704" cy="294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Attend post orientation with your parent and parents submit completed </a:t>
            </a: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Career Opportunities Worksheet </a:t>
            </a: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Meet other Explorers and adult leaders and volunteers</a:t>
            </a:r>
          </a:p>
          <a:p>
            <a:pPr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Meet other parents and find out how you can help</a:t>
            </a:r>
          </a:p>
          <a:p>
            <a:pPr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Attend your first post meeting</a:t>
            </a:r>
            <a:endParaRPr lang="en-US" sz="1000" b="1" i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69876" lvl="1" indent="-134938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Confirm </a:t>
            </a: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registration completed and submit-ted and obtain and complete </a:t>
            </a: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</a:rPr>
              <a:t>Annual Health and Medical Record</a:t>
            </a: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</p:txBody>
      </p:sp>
      <p:sp>
        <p:nvSpPr>
          <p:cNvPr id="76" name="TextBox 76"/>
          <p:cNvSpPr txBox="1"/>
          <p:nvPr/>
        </p:nvSpPr>
        <p:spPr>
          <a:xfrm>
            <a:off x="8041348" y="2311995"/>
            <a:ext cx="1680582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Attend parent, post and/or committee meetings ~ share feedback and any concerns with adult leadership</a:t>
            </a:r>
          </a:p>
          <a:p>
            <a:pPr marL="129541" lvl="1"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Parents volunteer for defined roles such as off-site events drivers, committee member, consultant, associate post advisor, fund raising leadership, etc.</a:t>
            </a:r>
          </a:p>
          <a:p>
            <a:pPr lvl="1">
              <a:lnSpc>
                <a:spcPts val="100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Consider being an </a:t>
            </a: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</a:rPr>
              <a:t>Exploring Leadership Experience Recognition mentor</a:t>
            </a: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3" lvl="1" indent="-129542">
              <a:lnSpc>
                <a:spcPts val="100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Remembe</a:t>
            </a:r>
            <a:r>
              <a:rPr lang="en-US" sz="1000" b="1" dirty="0">
                <a:latin typeface="Arial Bold"/>
                <a:cs typeface="Arial Bold"/>
                <a:sym typeface="Arial Bold"/>
              </a:rPr>
              <a:t>r: </a:t>
            </a: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youth led with adult mentorship</a:t>
            </a:r>
          </a:p>
        </p:txBody>
      </p:sp>
      <p:sp>
        <p:nvSpPr>
          <p:cNvPr id="77" name="Freeform 77"/>
          <p:cNvSpPr/>
          <p:nvPr/>
        </p:nvSpPr>
        <p:spPr>
          <a:xfrm>
            <a:off x="242074" y="174754"/>
            <a:ext cx="865143" cy="1032927"/>
          </a:xfrm>
          <a:custGeom>
            <a:avLst/>
            <a:gdLst/>
            <a:ahLst/>
            <a:cxnLst/>
            <a:rect l="l" t="t" r="r" b="b"/>
            <a:pathLst>
              <a:path w="865143" h="1032927">
                <a:moveTo>
                  <a:pt x="0" y="0"/>
                </a:moveTo>
                <a:lnTo>
                  <a:pt x="865142" y="0"/>
                </a:lnTo>
                <a:lnTo>
                  <a:pt x="865142" y="1032926"/>
                </a:lnTo>
                <a:lnTo>
                  <a:pt x="0" y="103292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9696" r="-969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8" name="Group 78"/>
          <p:cNvGrpSpPr/>
          <p:nvPr/>
        </p:nvGrpSpPr>
        <p:grpSpPr>
          <a:xfrm>
            <a:off x="2083051" y="7371100"/>
            <a:ext cx="6917650" cy="334338"/>
            <a:chOff x="0" y="0"/>
            <a:chExt cx="3031517" cy="146517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031517" cy="146517"/>
            </a:xfrm>
            <a:custGeom>
              <a:avLst/>
              <a:gdLst/>
              <a:ahLst/>
              <a:cxnLst/>
              <a:rect l="l" t="t" r="r" b="b"/>
              <a:pathLst>
                <a:path w="3031517" h="146517">
                  <a:moveTo>
                    <a:pt x="0" y="0"/>
                  </a:moveTo>
                  <a:lnTo>
                    <a:pt x="3031517" y="0"/>
                  </a:lnTo>
                  <a:lnTo>
                    <a:pt x="3031517" y="146517"/>
                  </a:lnTo>
                  <a:lnTo>
                    <a:pt x="0" y="146517"/>
                  </a:lnTo>
                  <a:close/>
                </a:path>
              </a:pathLst>
            </a:custGeom>
            <a:solidFill>
              <a:srgbClr val="0623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28575"/>
              <a:ext cx="3031517" cy="17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2083051" y="7380791"/>
            <a:ext cx="6926957" cy="245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sz="1499" b="1" spc="176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Hands-on opportunities. Make friends. Discover your future.</a:t>
            </a: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D49561AE-E370-4C35-48E0-4B7B2629F75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202065" y="6077905"/>
            <a:ext cx="1703405" cy="1249425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EE5CEAE2-03A7-73B5-1473-7B48F697A6B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14297" y="6077906"/>
            <a:ext cx="1720927" cy="1261185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B99E48EE-54C4-7540-CF52-E185F889B51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126064" y="6067137"/>
            <a:ext cx="1681183" cy="1243539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44AC4939-9A50-DA31-E3B8-68C2BF5983A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168495" y="6067137"/>
            <a:ext cx="1709960" cy="124806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80A056D8-9295-2B1E-BA82-BE9039CEF47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096979" y="6067137"/>
            <a:ext cx="1750680" cy="1243539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87419412-83C4-954C-F792-7BB4C686883B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797178" y="334483"/>
            <a:ext cx="1190559" cy="4450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367491" y="4830386"/>
            <a:ext cx="5985330" cy="59853"/>
          </a:xfrm>
          <a:custGeom>
            <a:avLst/>
            <a:gdLst/>
            <a:ahLst/>
            <a:cxnLst/>
            <a:rect l="l" t="t" r="r" b="b"/>
            <a:pathLst>
              <a:path w="5985330" h="59853">
                <a:moveTo>
                  <a:pt x="0" y="0"/>
                </a:moveTo>
                <a:lnTo>
                  <a:pt x="5985330" y="0"/>
                </a:lnTo>
                <a:lnTo>
                  <a:pt x="5985330" y="59853"/>
                </a:lnTo>
                <a:lnTo>
                  <a:pt x="0" y="598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9525" cap="sq">
            <a:solidFill>
              <a:srgbClr val="0081CC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>
            <a:off x="-648950" y="4820709"/>
            <a:ext cx="5983189" cy="59832"/>
          </a:xfrm>
          <a:custGeom>
            <a:avLst/>
            <a:gdLst/>
            <a:ahLst/>
            <a:cxnLst/>
            <a:rect l="l" t="t" r="r" b="b"/>
            <a:pathLst>
              <a:path w="5983189" h="59832">
                <a:moveTo>
                  <a:pt x="0" y="0"/>
                </a:moveTo>
                <a:lnTo>
                  <a:pt x="5983189" y="0"/>
                </a:lnTo>
                <a:lnTo>
                  <a:pt x="5983189" y="59832"/>
                </a:lnTo>
                <a:lnTo>
                  <a:pt x="0" y="59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9525" cap="sq">
            <a:solidFill>
              <a:srgbClr val="24284C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414202" y="1666374"/>
            <a:ext cx="1952269" cy="513577"/>
            <a:chOff x="0" y="0"/>
            <a:chExt cx="855542" cy="2250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5542" cy="225064"/>
            </a:xfrm>
            <a:custGeom>
              <a:avLst/>
              <a:gdLst/>
              <a:ahLst/>
              <a:cxnLst/>
              <a:rect l="l" t="t" r="r" b="b"/>
              <a:pathLst>
                <a:path w="855542" h="225064">
                  <a:moveTo>
                    <a:pt x="47587" y="0"/>
                  </a:moveTo>
                  <a:lnTo>
                    <a:pt x="807955" y="0"/>
                  </a:lnTo>
                  <a:cubicBezTo>
                    <a:pt x="834236" y="0"/>
                    <a:pt x="855542" y="21306"/>
                    <a:pt x="855542" y="47587"/>
                  </a:cubicBezTo>
                  <a:lnTo>
                    <a:pt x="855542" y="177477"/>
                  </a:lnTo>
                  <a:cubicBezTo>
                    <a:pt x="855542" y="190098"/>
                    <a:pt x="850528" y="202202"/>
                    <a:pt x="841604" y="211126"/>
                  </a:cubicBezTo>
                  <a:cubicBezTo>
                    <a:pt x="832680" y="220051"/>
                    <a:pt x="820575" y="225064"/>
                    <a:pt x="807955" y="225064"/>
                  </a:cubicBezTo>
                  <a:lnTo>
                    <a:pt x="47587" y="225064"/>
                  </a:lnTo>
                  <a:cubicBezTo>
                    <a:pt x="34966" y="225064"/>
                    <a:pt x="22862" y="220051"/>
                    <a:pt x="13938" y="211126"/>
                  </a:cubicBezTo>
                  <a:cubicBezTo>
                    <a:pt x="5014" y="202202"/>
                    <a:pt x="0" y="190098"/>
                    <a:pt x="0" y="177477"/>
                  </a:cubicBezTo>
                  <a:lnTo>
                    <a:pt x="0" y="47587"/>
                  </a:lnTo>
                  <a:cubicBezTo>
                    <a:pt x="0" y="34966"/>
                    <a:pt x="5014" y="22862"/>
                    <a:pt x="13938" y="13938"/>
                  </a:cubicBezTo>
                  <a:cubicBezTo>
                    <a:pt x="22862" y="5014"/>
                    <a:pt x="34966" y="0"/>
                    <a:pt x="47587" y="0"/>
                  </a:cubicBezTo>
                  <a:close/>
                </a:path>
              </a:pathLst>
            </a:custGeom>
            <a:solidFill>
              <a:srgbClr val="24284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855542" cy="2536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-2885926" y="4765596"/>
            <a:ext cx="6113626" cy="61136"/>
          </a:xfrm>
          <a:custGeom>
            <a:avLst/>
            <a:gdLst/>
            <a:ahLst/>
            <a:cxnLst/>
            <a:rect l="l" t="t" r="r" b="b"/>
            <a:pathLst>
              <a:path w="6113626" h="61136">
                <a:moveTo>
                  <a:pt x="0" y="0"/>
                </a:moveTo>
                <a:lnTo>
                  <a:pt x="6113626" y="0"/>
                </a:lnTo>
                <a:lnTo>
                  <a:pt x="6113626" y="61137"/>
                </a:lnTo>
                <a:lnTo>
                  <a:pt x="0" y="611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9525" cap="sq">
            <a:solidFill>
              <a:srgbClr val="24284C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6487" y="1615220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29" y="0"/>
                </a:lnTo>
                <a:lnTo>
                  <a:pt x="615429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5400000">
            <a:off x="1790157" y="4830693"/>
            <a:ext cx="6091236" cy="60912"/>
          </a:xfrm>
          <a:custGeom>
            <a:avLst/>
            <a:gdLst/>
            <a:ahLst/>
            <a:cxnLst/>
            <a:rect l="l" t="t" r="r" b="b"/>
            <a:pathLst>
              <a:path w="6091236" h="60912">
                <a:moveTo>
                  <a:pt x="0" y="0"/>
                </a:moveTo>
                <a:lnTo>
                  <a:pt x="6091236" y="0"/>
                </a:lnTo>
                <a:lnTo>
                  <a:pt x="6091236" y="60913"/>
                </a:lnTo>
                <a:lnTo>
                  <a:pt x="0" y="609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9525" cap="sq">
            <a:solidFill>
              <a:srgbClr val="0081CC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2778961" y="1660379"/>
            <a:ext cx="2101227" cy="478996"/>
            <a:chOff x="0" y="0"/>
            <a:chExt cx="920819" cy="2099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20819" cy="209910"/>
            </a:xfrm>
            <a:custGeom>
              <a:avLst/>
              <a:gdLst/>
              <a:ahLst/>
              <a:cxnLst/>
              <a:rect l="l" t="t" r="r" b="b"/>
              <a:pathLst>
                <a:path w="920819" h="209910">
                  <a:moveTo>
                    <a:pt x="44214" y="0"/>
                  </a:moveTo>
                  <a:lnTo>
                    <a:pt x="876605" y="0"/>
                  </a:lnTo>
                  <a:cubicBezTo>
                    <a:pt x="888332" y="0"/>
                    <a:pt x="899578" y="4658"/>
                    <a:pt x="907869" y="12950"/>
                  </a:cubicBezTo>
                  <a:cubicBezTo>
                    <a:pt x="916161" y="21242"/>
                    <a:pt x="920819" y="32488"/>
                    <a:pt x="920819" y="44214"/>
                  </a:cubicBezTo>
                  <a:lnTo>
                    <a:pt x="920819" y="165696"/>
                  </a:lnTo>
                  <a:cubicBezTo>
                    <a:pt x="920819" y="190115"/>
                    <a:pt x="901024" y="209910"/>
                    <a:pt x="876605" y="209910"/>
                  </a:cubicBezTo>
                  <a:lnTo>
                    <a:pt x="44214" y="209910"/>
                  </a:lnTo>
                  <a:cubicBezTo>
                    <a:pt x="32488" y="209910"/>
                    <a:pt x="21242" y="205252"/>
                    <a:pt x="12950" y="196960"/>
                  </a:cubicBezTo>
                  <a:cubicBezTo>
                    <a:pt x="4658" y="188668"/>
                    <a:pt x="0" y="177422"/>
                    <a:pt x="0" y="165696"/>
                  </a:cubicBezTo>
                  <a:lnTo>
                    <a:pt x="0" y="44214"/>
                  </a:lnTo>
                  <a:cubicBezTo>
                    <a:pt x="0" y="32488"/>
                    <a:pt x="4658" y="21242"/>
                    <a:pt x="12950" y="12950"/>
                  </a:cubicBezTo>
                  <a:cubicBezTo>
                    <a:pt x="21242" y="4658"/>
                    <a:pt x="32488" y="0"/>
                    <a:pt x="44214" y="0"/>
                  </a:cubicBezTo>
                  <a:close/>
                </a:path>
              </a:pathLst>
            </a:custGeom>
            <a:solidFill>
              <a:srgbClr val="0081C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20819" cy="2384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-5400000">
            <a:off x="4206080" y="4728237"/>
            <a:ext cx="6183490" cy="61835"/>
          </a:xfrm>
          <a:custGeom>
            <a:avLst/>
            <a:gdLst/>
            <a:ahLst/>
            <a:cxnLst/>
            <a:rect l="l" t="t" r="r" b="b"/>
            <a:pathLst>
              <a:path w="6183490" h="61835">
                <a:moveTo>
                  <a:pt x="0" y="0"/>
                </a:moveTo>
                <a:lnTo>
                  <a:pt x="6183490" y="0"/>
                </a:lnTo>
                <a:lnTo>
                  <a:pt x="6183490" y="61835"/>
                </a:lnTo>
                <a:lnTo>
                  <a:pt x="0" y="61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w="9525" cap="sq">
            <a:solidFill>
              <a:srgbClr val="FFA51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5271449" y="1690598"/>
            <a:ext cx="2055780" cy="485002"/>
            <a:chOff x="0" y="0"/>
            <a:chExt cx="900903" cy="2125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00903" cy="212542"/>
            </a:xfrm>
            <a:custGeom>
              <a:avLst/>
              <a:gdLst/>
              <a:ahLst/>
              <a:cxnLst/>
              <a:rect l="l" t="t" r="r" b="b"/>
              <a:pathLst>
                <a:path w="900903" h="212542">
                  <a:moveTo>
                    <a:pt x="45191" y="0"/>
                  </a:moveTo>
                  <a:lnTo>
                    <a:pt x="855712" y="0"/>
                  </a:lnTo>
                  <a:cubicBezTo>
                    <a:pt x="867697" y="0"/>
                    <a:pt x="879192" y="4761"/>
                    <a:pt x="887667" y="13236"/>
                  </a:cubicBezTo>
                  <a:cubicBezTo>
                    <a:pt x="896142" y="21711"/>
                    <a:pt x="900903" y="33206"/>
                    <a:pt x="900903" y="45191"/>
                  </a:cubicBezTo>
                  <a:lnTo>
                    <a:pt x="900903" y="167351"/>
                  </a:lnTo>
                  <a:cubicBezTo>
                    <a:pt x="900903" y="179336"/>
                    <a:pt x="896142" y="190831"/>
                    <a:pt x="887667" y="199306"/>
                  </a:cubicBezTo>
                  <a:cubicBezTo>
                    <a:pt x="879192" y="207781"/>
                    <a:pt x="867697" y="212542"/>
                    <a:pt x="855712" y="212542"/>
                  </a:cubicBezTo>
                  <a:lnTo>
                    <a:pt x="45191" y="212542"/>
                  </a:lnTo>
                  <a:cubicBezTo>
                    <a:pt x="33206" y="212542"/>
                    <a:pt x="21711" y="207781"/>
                    <a:pt x="13236" y="199306"/>
                  </a:cubicBezTo>
                  <a:cubicBezTo>
                    <a:pt x="4761" y="190831"/>
                    <a:pt x="0" y="179336"/>
                    <a:pt x="0" y="167351"/>
                  </a:cubicBezTo>
                  <a:lnTo>
                    <a:pt x="0" y="45191"/>
                  </a:lnTo>
                  <a:cubicBezTo>
                    <a:pt x="0" y="33206"/>
                    <a:pt x="4761" y="21711"/>
                    <a:pt x="13236" y="13236"/>
                  </a:cubicBezTo>
                  <a:cubicBezTo>
                    <a:pt x="21711" y="4761"/>
                    <a:pt x="33206" y="0"/>
                    <a:pt x="45191" y="0"/>
                  </a:cubicBezTo>
                  <a:close/>
                </a:path>
              </a:pathLst>
            </a:custGeom>
            <a:solidFill>
              <a:srgbClr val="FFA5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900903" cy="241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-5400000">
            <a:off x="2049208" y="4843683"/>
            <a:ext cx="6065514" cy="60655"/>
          </a:xfrm>
          <a:custGeom>
            <a:avLst/>
            <a:gdLst/>
            <a:ahLst/>
            <a:cxnLst/>
            <a:rect l="l" t="t" r="r" b="b"/>
            <a:pathLst>
              <a:path w="6065514" h="60655">
                <a:moveTo>
                  <a:pt x="0" y="0"/>
                </a:moveTo>
                <a:lnTo>
                  <a:pt x="6065514" y="0"/>
                </a:lnTo>
                <a:lnTo>
                  <a:pt x="6065514" y="60655"/>
                </a:lnTo>
                <a:lnTo>
                  <a:pt x="0" y="60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w="9525" cap="sq">
            <a:solidFill>
              <a:srgbClr val="FFA51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-5400000">
            <a:off x="6652182" y="4713111"/>
            <a:ext cx="6089739" cy="60897"/>
          </a:xfrm>
          <a:custGeom>
            <a:avLst/>
            <a:gdLst/>
            <a:ahLst/>
            <a:cxnLst/>
            <a:rect l="l" t="t" r="r" b="b"/>
            <a:pathLst>
              <a:path w="6089739" h="60897">
                <a:moveTo>
                  <a:pt x="0" y="0"/>
                </a:moveTo>
                <a:lnTo>
                  <a:pt x="6089738" y="0"/>
                </a:lnTo>
                <a:lnTo>
                  <a:pt x="6089738" y="60898"/>
                </a:lnTo>
                <a:lnTo>
                  <a:pt x="0" y="60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w="9525" cap="sq">
            <a:solidFill>
              <a:srgbClr val="B8111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rot="-5400000">
            <a:off x="4434773" y="4722512"/>
            <a:ext cx="6173524" cy="61735"/>
          </a:xfrm>
          <a:custGeom>
            <a:avLst/>
            <a:gdLst/>
            <a:ahLst/>
            <a:cxnLst/>
            <a:rect l="l" t="t" r="r" b="b"/>
            <a:pathLst>
              <a:path w="6173524" h="61735">
                <a:moveTo>
                  <a:pt x="0" y="0"/>
                </a:moveTo>
                <a:lnTo>
                  <a:pt x="6173524" y="0"/>
                </a:lnTo>
                <a:lnTo>
                  <a:pt x="6173524" y="61735"/>
                </a:lnTo>
                <a:lnTo>
                  <a:pt x="0" y="617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w="9525" cap="sq">
            <a:solidFill>
              <a:srgbClr val="B8111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7600983" y="1666374"/>
            <a:ext cx="2139812" cy="456882"/>
            <a:chOff x="0" y="0"/>
            <a:chExt cx="937728" cy="2002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37728" cy="200219"/>
            </a:xfrm>
            <a:custGeom>
              <a:avLst/>
              <a:gdLst/>
              <a:ahLst/>
              <a:cxnLst/>
              <a:rect l="l" t="t" r="r" b="b"/>
              <a:pathLst>
                <a:path w="937728" h="200219">
                  <a:moveTo>
                    <a:pt x="43416" y="0"/>
                  </a:moveTo>
                  <a:lnTo>
                    <a:pt x="894312" y="0"/>
                  </a:lnTo>
                  <a:cubicBezTo>
                    <a:pt x="918290" y="0"/>
                    <a:pt x="937728" y="19438"/>
                    <a:pt x="937728" y="43416"/>
                  </a:cubicBezTo>
                  <a:lnTo>
                    <a:pt x="937728" y="156802"/>
                  </a:lnTo>
                  <a:cubicBezTo>
                    <a:pt x="937728" y="180781"/>
                    <a:pt x="918290" y="200219"/>
                    <a:pt x="894312" y="200219"/>
                  </a:cubicBezTo>
                  <a:lnTo>
                    <a:pt x="43416" y="200219"/>
                  </a:lnTo>
                  <a:cubicBezTo>
                    <a:pt x="19438" y="200219"/>
                    <a:pt x="0" y="180781"/>
                    <a:pt x="0" y="156802"/>
                  </a:cubicBezTo>
                  <a:lnTo>
                    <a:pt x="0" y="43416"/>
                  </a:lnTo>
                  <a:cubicBezTo>
                    <a:pt x="0" y="19438"/>
                    <a:pt x="19438" y="0"/>
                    <a:pt x="43416" y="0"/>
                  </a:cubicBezTo>
                  <a:close/>
                </a:path>
              </a:pathLst>
            </a:custGeom>
            <a:solidFill>
              <a:srgbClr val="B132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937728" cy="228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7384323" y="1603219"/>
            <a:ext cx="615430" cy="615430"/>
          </a:xfrm>
          <a:custGeom>
            <a:avLst/>
            <a:gdLst/>
            <a:ahLst/>
            <a:cxnLst/>
            <a:rect l="l" t="t" r="r" b="b"/>
            <a:pathLst>
              <a:path w="615430" h="615430">
                <a:moveTo>
                  <a:pt x="0" y="0"/>
                </a:moveTo>
                <a:lnTo>
                  <a:pt x="615430" y="0"/>
                </a:lnTo>
                <a:lnTo>
                  <a:pt x="615430" y="615430"/>
                </a:lnTo>
                <a:lnTo>
                  <a:pt x="0" y="615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106487" y="1615220"/>
            <a:ext cx="615430" cy="615430"/>
            <a:chOff x="0" y="0"/>
            <a:chExt cx="820573" cy="82057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20573" cy="820573"/>
            </a:xfrm>
            <a:custGeom>
              <a:avLst/>
              <a:gdLst/>
              <a:ahLst/>
              <a:cxnLst/>
              <a:rect l="l" t="t" r="r" b="b"/>
              <a:pathLst>
                <a:path w="820573" h="820573">
                  <a:moveTo>
                    <a:pt x="0" y="0"/>
                  </a:moveTo>
                  <a:lnTo>
                    <a:pt x="820573" y="0"/>
                  </a:lnTo>
                  <a:lnTo>
                    <a:pt x="820573" y="820573"/>
                  </a:lnTo>
                  <a:lnTo>
                    <a:pt x="0" y="820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 rot="-1298443">
              <a:off x="245838" y="157590"/>
              <a:ext cx="372753" cy="477889"/>
            </a:xfrm>
            <a:custGeom>
              <a:avLst/>
              <a:gdLst/>
              <a:ahLst/>
              <a:cxnLst/>
              <a:rect l="l" t="t" r="r" b="b"/>
              <a:pathLst>
                <a:path w="372753" h="477889">
                  <a:moveTo>
                    <a:pt x="0" y="0"/>
                  </a:moveTo>
                  <a:lnTo>
                    <a:pt x="372753" y="0"/>
                  </a:lnTo>
                  <a:lnTo>
                    <a:pt x="372753" y="477888"/>
                  </a:lnTo>
                  <a:lnTo>
                    <a:pt x="0" y="47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471246" y="1603219"/>
            <a:ext cx="615430" cy="615430"/>
            <a:chOff x="0" y="0"/>
            <a:chExt cx="820573" cy="8205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20573" cy="820573"/>
            </a:xfrm>
            <a:custGeom>
              <a:avLst/>
              <a:gdLst/>
              <a:ahLst/>
              <a:cxnLst/>
              <a:rect l="l" t="t" r="r" b="b"/>
              <a:pathLst>
                <a:path w="820573" h="820573">
                  <a:moveTo>
                    <a:pt x="0" y="0"/>
                  </a:moveTo>
                  <a:lnTo>
                    <a:pt x="820573" y="0"/>
                  </a:lnTo>
                  <a:lnTo>
                    <a:pt x="820573" y="820573"/>
                  </a:lnTo>
                  <a:lnTo>
                    <a:pt x="0" y="820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31629" y="185348"/>
              <a:ext cx="557314" cy="465357"/>
            </a:xfrm>
            <a:custGeom>
              <a:avLst/>
              <a:gdLst/>
              <a:ahLst/>
              <a:cxnLst/>
              <a:rect l="l" t="t" r="r" b="b"/>
              <a:pathLst>
                <a:path w="557314" h="465357">
                  <a:moveTo>
                    <a:pt x="0" y="0"/>
                  </a:moveTo>
                  <a:lnTo>
                    <a:pt x="557315" y="0"/>
                  </a:lnTo>
                  <a:lnTo>
                    <a:pt x="557315" y="465357"/>
                  </a:lnTo>
                  <a:lnTo>
                    <a:pt x="0" y="465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-129737" y="7402394"/>
            <a:ext cx="10270696" cy="446206"/>
            <a:chOff x="0" y="-28575"/>
            <a:chExt cx="4500921" cy="195540"/>
          </a:xfrm>
        </p:grpSpPr>
        <p:sp>
          <p:nvSpPr>
            <p:cNvPr id="43" name="Freeform 43"/>
            <p:cNvSpPr/>
            <p:nvPr/>
          </p:nvSpPr>
          <p:spPr>
            <a:xfrm>
              <a:off x="0" y="15307"/>
              <a:ext cx="4500921" cy="151658"/>
            </a:xfrm>
            <a:custGeom>
              <a:avLst/>
              <a:gdLst/>
              <a:ahLst/>
              <a:cxnLst/>
              <a:rect l="l" t="t" r="r" b="b"/>
              <a:pathLst>
                <a:path w="4500921" h="151658">
                  <a:moveTo>
                    <a:pt x="0" y="0"/>
                  </a:moveTo>
                  <a:lnTo>
                    <a:pt x="4500921" y="0"/>
                  </a:lnTo>
                  <a:lnTo>
                    <a:pt x="4500921" y="151658"/>
                  </a:lnTo>
                  <a:lnTo>
                    <a:pt x="0" y="151658"/>
                  </a:lnTo>
                  <a:close/>
                </a:path>
              </a:pathLst>
            </a:custGeom>
            <a:solidFill>
              <a:srgbClr val="0623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28575"/>
              <a:ext cx="4500921" cy="180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06487" y="76200"/>
            <a:ext cx="9774726" cy="87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dirty="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WELCOME      </a:t>
            </a:r>
            <a:r>
              <a:rPr lang="en-US" sz="4600" dirty="0">
                <a:solidFill>
                  <a:srgbClr val="0081CC"/>
                </a:solidFill>
                <a:latin typeface="Impact"/>
                <a:ea typeface="Impact"/>
                <a:cs typeface="Impact"/>
                <a:sym typeface="Impact"/>
              </a:rPr>
              <a:t>CONNECT</a:t>
            </a:r>
            <a:r>
              <a:rPr lang="en-US" sz="4600" dirty="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     </a:t>
            </a:r>
            <a:r>
              <a:rPr lang="en-US" sz="4600" dirty="0">
                <a:solidFill>
                  <a:srgbClr val="B81112"/>
                </a:solidFill>
                <a:latin typeface="Impact"/>
                <a:ea typeface="Impact"/>
                <a:cs typeface="Impact"/>
                <a:sym typeface="Impact"/>
              </a:rPr>
              <a:t>BELONG</a:t>
            </a:r>
          </a:p>
        </p:txBody>
      </p:sp>
      <p:grpSp>
        <p:nvGrpSpPr>
          <p:cNvPr id="46" name="Group 46"/>
          <p:cNvGrpSpPr/>
          <p:nvPr/>
        </p:nvGrpSpPr>
        <p:grpSpPr>
          <a:xfrm rot="-10800000">
            <a:off x="3627729" y="335826"/>
            <a:ext cx="563908" cy="464395"/>
            <a:chOff x="0" y="0"/>
            <a:chExt cx="647700" cy="5334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FFA5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20650" y="136525"/>
              <a:ext cx="527050" cy="231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47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 rot="-10800000">
            <a:off x="6301388" y="335826"/>
            <a:ext cx="563908" cy="464395"/>
            <a:chOff x="0" y="0"/>
            <a:chExt cx="647700" cy="5334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FFA5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20650" y="136525"/>
              <a:ext cx="527050" cy="231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47"/>
                </a:lnSpc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4975437" y="1611324"/>
            <a:ext cx="615430" cy="615430"/>
            <a:chOff x="0" y="0"/>
            <a:chExt cx="820573" cy="820573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20573" cy="820573"/>
            </a:xfrm>
            <a:custGeom>
              <a:avLst/>
              <a:gdLst/>
              <a:ahLst/>
              <a:cxnLst/>
              <a:rect l="l" t="t" r="r" b="b"/>
              <a:pathLst>
                <a:path w="820573" h="820573">
                  <a:moveTo>
                    <a:pt x="0" y="0"/>
                  </a:moveTo>
                  <a:lnTo>
                    <a:pt x="820573" y="0"/>
                  </a:lnTo>
                  <a:lnTo>
                    <a:pt x="820573" y="820573"/>
                  </a:lnTo>
                  <a:lnTo>
                    <a:pt x="0" y="820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168987" y="171772"/>
              <a:ext cx="492509" cy="492509"/>
            </a:xfrm>
            <a:custGeom>
              <a:avLst/>
              <a:gdLst/>
              <a:ahLst/>
              <a:cxnLst/>
              <a:rect l="l" t="t" r="r" b="b"/>
              <a:pathLst>
                <a:path w="492509" h="492509">
                  <a:moveTo>
                    <a:pt x="0" y="0"/>
                  </a:moveTo>
                  <a:lnTo>
                    <a:pt x="492508" y="0"/>
                  </a:lnTo>
                  <a:lnTo>
                    <a:pt x="492508" y="492509"/>
                  </a:lnTo>
                  <a:lnTo>
                    <a:pt x="0" y="492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2648758" y="2187390"/>
            <a:ext cx="2151842" cy="361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69876" lvl="1" indent="-134938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Orientation:  Share critical post info, e</a:t>
            </a:r>
            <a:r>
              <a:rPr lang="en-US" sz="1000" b="1" dirty="0">
                <a:latin typeface="Arial Bold"/>
                <a:ea typeface="Arial Bold"/>
                <a:cs typeface="Arial Bold"/>
                <a:sym typeface="Arial Bold"/>
              </a:rPr>
              <a:t>.g., </a:t>
            </a: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Safety First considerations, with new Explorer and parents to include Safeguarding Youth requirements especially for Explorers 18 and older.  </a:t>
            </a:r>
          </a:p>
          <a:p>
            <a:pPr indent="-322262"/>
            <a:endParaRPr lang="en-US" sz="8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69876" lvl="1" indent="-134938" algn="l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Welcome new Explorers and allow them to introduce themselves during their first meeting</a:t>
            </a:r>
          </a:p>
          <a:p>
            <a:pPr algn="l"/>
            <a:endParaRPr lang="en-US" sz="8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69876" lvl="1" indent="-134938" algn="l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Introduce post adult and youth leadership and their roles</a:t>
            </a:r>
          </a:p>
          <a:p>
            <a:pPr algn="l"/>
            <a:endParaRPr lang="en-US" sz="8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69876" lvl="1" indent="-134938" algn="l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Set meeting, outings and activities participation and behavior expectations</a:t>
            </a:r>
          </a:p>
          <a:p>
            <a:pPr marL="269876" lvl="1" indent="-134938" algn="l">
              <a:buFont typeface="Arial"/>
              <a:buChar char="•"/>
            </a:pPr>
            <a:endParaRPr lang="en-US" sz="11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69876" lvl="1" indent="-134938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Confirm new Explorer </a:t>
            </a: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registration and obtain his/her </a:t>
            </a: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</a:rPr>
              <a:t>Annual Health and Medical </a:t>
            </a:r>
            <a:r>
              <a:rPr lang="en-US" sz="1000" b="1" dirty="0">
                <a:latin typeface="Arial Bold"/>
                <a:cs typeface="Arial Bold"/>
              </a:rPr>
              <a:t>Record (Parts A &amp; B)</a:t>
            </a:r>
            <a:endParaRPr lang="en-US" sz="1000" b="1" dirty="0">
              <a:latin typeface="Arial Bold"/>
              <a:cs typeface="Arial Bold"/>
              <a:sym typeface="Arial Bold"/>
            </a:endParaRPr>
          </a:p>
        </p:txBody>
      </p:sp>
      <p:sp>
        <p:nvSpPr>
          <p:cNvPr id="62" name="Freeform 62"/>
          <p:cNvSpPr/>
          <p:nvPr/>
        </p:nvSpPr>
        <p:spPr>
          <a:xfrm>
            <a:off x="7468098" y="1723174"/>
            <a:ext cx="447880" cy="338150"/>
          </a:xfrm>
          <a:custGeom>
            <a:avLst/>
            <a:gdLst/>
            <a:ahLst/>
            <a:cxnLst/>
            <a:rect l="l" t="t" r="r" b="b"/>
            <a:pathLst>
              <a:path w="447880" h="338150">
                <a:moveTo>
                  <a:pt x="0" y="0"/>
                </a:moveTo>
                <a:lnTo>
                  <a:pt x="447880" y="0"/>
                </a:lnTo>
                <a:lnTo>
                  <a:pt x="447880" y="338149"/>
                </a:lnTo>
                <a:lnTo>
                  <a:pt x="0" y="3381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3" name="TextBox 63"/>
          <p:cNvSpPr txBox="1"/>
          <p:nvPr/>
        </p:nvSpPr>
        <p:spPr>
          <a:xfrm>
            <a:off x="7537819" y="2177754"/>
            <a:ext cx="2128783" cy="406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>
              <a:lnSpc>
                <a:spcPts val="125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Confirm new Explorer has attended at least two meetings plus one event or activity   </a:t>
            </a:r>
          </a:p>
          <a:p>
            <a:pPr marL="134938" lvl="1">
              <a:lnSpc>
                <a:spcPts val="125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0" lvl="1" indent="-129540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A youth leader again </a:t>
            </a:r>
            <a:r>
              <a:rPr lang="en-US" sz="1000" b="1" dirty="0">
                <a:latin typeface="Arial Bold"/>
                <a:ea typeface="Arial Bold"/>
                <a:cs typeface="Arial Bold"/>
                <a:sym typeface="Arial Bold"/>
              </a:rPr>
              <a:t>asks</a:t>
            </a: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new Explorer’</a:t>
            </a:r>
            <a:r>
              <a:rPr lang="en-US" sz="1000" b="1" dirty="0">
                <a:latin typeface="Arial Bold"/>
                <a:ea typeface="Arial Bold"/>
                <a:cs typeface="Arial Bold"/>
                <a:sym typeface="Arial Bold"/>
              </a:rPr>
              <a:t>s mentor “how’s it going?”</a:t>
            </a:r>
            <a:r>
              <a:rPr lang="en-US" sz="1000" b="1" dirty="0">
                <a:latin typeface="Arial Bold"/>
                <a:cs typeface="Arial Bold"/>
                <a:sym typeface="Arial Bold"/>
              </a:rPr>
              <a:t> </a:t>
            </a: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and follows up with new Explorer for additional feedback on involvement and any concerns -- work with mentor to address any concerns</a:t>
            </a:r>
          </a:p>
          <a:p>
            <a:pPr>
              <a:lnSpc>
                <a:spcPts val="125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0" lvl="1" indent="-129540">
              <a:lnSpc>
                <a:spcPts val="125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Lead youth leader assigns (if feasible) new Explorer to plan &amp; lead an event or activity</a:t>
            </a:r>
          </a:p>
          <a:p>
            <a:pPr>
              <a:lnSpc>
                <a:spcPts val="1250"/>
              </a:lnSpc>
            </a:pPr>
            <a:endParaRPr lang="en-US" sz="1000" b="1" dirty="0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  <a:p>
            <a:pPr marL="259080" lvl="1" indent="-129540">
              <a:lnSpc>
                <a:spcPts val="1250"/>
              </a:lnSpc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Check with parents about their Explorer</a:t>
            </a:r>
            <a:r>
              <a:rPr lang="en-US" sz="1000" b="1" dirty="0">
                <a:latin typeface="Arial Bold"/>
                <a:cs typeface="Arial Bold"/>
                <a:sym typeface="Arial Bold"/>
              </a:rPr>
              <a:t>’</a:t>
            </a:r>
            <a:r>
              <a:rPr lang="en-US" sz="1000" b="1" dirty="0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s satisfaction with the program, and (if applicable) their post support roles for feedback and any concerns – address any concerns</a:t>
            </a:r>
          </a:p>
          <a:p>
            <a:pPr marL="269876" lvl="1" indent="-134938" algn="l">
              <a:lnSpc>
                <a:spcPts val="1250"/>
              </a:lnSpc>
              <a:buFont typeface="Arial"/>
              <a:buChar char="•"/>
            </a:pPr>
            <a:endParaRPr lang="en-US" sz="125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1371600" y="727842"/>
            <a:ext cx="7385905" cy="397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An Advisor’s Guide for Welcoming New Explorers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5127200" y="2213969"/>
            <a:ext cx="2157233" cy="34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Ask new Explorer to complete &amp; submit Career Activity Interest Survey</a:t>
            </a:r>
          </a:p>
          <a:p>
            <a:pPr algn="l"/>
            <a:endParaRPr lang="en-US" sz="12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59080" lvl="1" indent="-129540" algn="l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Involve new Explorer in planning an event or activity</a:t>
            </a:r>
          </a:p>
          <a:p>
            <a:pPr algn="l"/>
            <a:endParaRPr lang="en-US" sz="12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59080" lvl="1" indent="-129540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Using their completed Career Opportunities Worksheets, follow-up with parents on post involvement opportunities</a:t>
            </a:r>
          </a:p>
          <a:p>
            <a:pPr algn="l"/>
            <a:endParaRPr lang="en-US" sz="12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59080" lvl="1" indent="-129540" algn="l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 youth </a:t>
            </a:r>
            <a:r>
              <a:rPr lang="en-US" sz="1000" b="1" dirty="0">
                <a:latin typeface="Arial Bold"/>
                <a:ea typeface="Arial Bold"/>
                <a:cs typeface="Arial Bold"/>
                <a:sym typeface="Arial Bold"/>
              </a:rPr>
              <a:t>leader asks new Explorer’s mentor “how’s it going?” </a:t>
            </a: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with new Explorer and follows up with new Explorer for feedback on involvement/ satisfaction and any concerns with program – work with mentor to address any concerns</a:t>
            </a:r>
          </a:p>
          <a:p>
            <a:pPr algn="l"/>
            <a:endParaRPr lang="en-US" sz="1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702866" y="1642973"/>
            <a:ext cx="1590812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FIRST 24-48</a:t>
            </a:r>
          </a:p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HOURS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3141081" y="1745516"/>
            <a:ext cx="1683048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FIRST 1-2 WEEKS 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6044557" y="1768899"/>
            <a:ext cx="807877" cy="24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DAY 30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8299011" y="1730324"/>
            <a:ext cx="1102781" cy="24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DAY 60 - 90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16012" y="2251658"/>
            <a:ext cx="2168142" cy="3662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69876" lvl="1" indent="-134938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Post leadership call, then text/email welcoming new Explorer</a:t>
            </a:r>
          </a:p>
          <a:p>
            <a:pPr marL="134938" lvl="1"/>
            <a:endParaRPr lang="en-US" sz="8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69876" lvl="1" indent="-134938" algn="l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Share post by-laws and code of conduct, meetings and outings dress, dues requirement, and adult and youth officers contact info</a:t>
            </a:r>
          </a:p>
          <a:p>
            <a:pPr marL="134938" lvl="1" algn="l"/>
            <a:endParaRPr lang="en-US" sz="8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69876" lvl="1" indent="-134938" algn="l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Share calendar ~ highlight next three meetings and any upcoming outings/activities </a:t>
            </a:r>
          </a:p>
          <a:p>
            <a:pPr algn="l"/>
            <a:endParaRPr lang="en-US" sz="11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69876" lvl="1" indent="-134938" algn="l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Assign an experienced Explorer to serve as new Explorer’s mentor</a:t>
            </a:r>
          </a:p>
          <a:p>
            <a:pPr algn="l"/>
            <a:endParaRPr lang="en-US" sz="11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69876" lvl="1" indent="-134938" algn="l">
              <a:buFont typeface="Arial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Inform parents about their participation opportunities, ask them </a:t>
            </a:r>
            <a:r>
              <a:rPr lang="en-US" sz="1000" b="1" dirty="0">
                <a:latin typeface="Arial Bold"/>
                <a:ea typeface="Arial Bold"/>
                <a:cs typeface="Arial Bold"/>
                <a:sym typeface="Arial Bold"/>
              </a:rPr>
              <a:t>to complete and submit a </a:t>
            </a:r>
            <a:r>
              <a:rPr lang="en-US" sz="1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Career Opportunities Work-sheet and welcome to attend post meetings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072204" y="1133136"/>
            <a:ext cx="7843196" cy="495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positive first impression builds participation, retention, and a vibrant post community</a:t>
            </a:r>
          </a:p>
          <a:p>
            <a:pPr algn="ctr">
              <a:lnSpc>
                <a:spcPts val="1960"/>
              </a:lnSpc>
            </a:pPr>
            <a:r>
              <a:rPr lang="en-US" sz="1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National Exploring Homepage at </a:t>
            </a:r>
            <a:r>
              <a:rPr lang="en-US" sz="1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5"/>
              </a:rPr>
              <a:t>www.Exploring.org</a:t>
            </a:r>
            <a:r>
              <a:rPr lang="en-US" sz="1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585908" y="7490643"/>
            <a:ext cx="8815884" cy="23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 spc="165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EVERY FAMILY WELCOMED. EVERY EXPLORER CONNECTED. EVERYONE BELONGS.</a:t>
            </a:r>
          </a:p>
        </p:txBody>
      </p:sp>
      <p:sp>
        <p:nvSpPr>
          <p:cNvPr id="74" name="Freeform 74"/>
          <p:cNvSpPr/>
          <p:nvPr/>
        </p:nvSpPr>
        <p:spPr>
          <a:xfrm>
            <a:off x="252832" y="174754"/>
            <a:ext cx="865143" cy="1032927"/>
          </a:xfrm>
          <a:custGeom>
            <a:avLst/>
            <a:gdLst/>
            <a:ahLst/>
            <a:cxnLst/>
            <a:rect l="l" t="t" r="r" b="b"/>
            <a:pathLst>
              <a:path w="865143" h="1032927">
                <a:moveTo>
                  <a:pt x="0" y="0"/>
                </a:moveTo>
                <a:lnTo>
                  <a:pt x="865142" y="0"/>
                </a:lnTo>
                <a:lnTo>
                  <a:pt x="865142" y="1032926"/>
                </a:lnTo>
                <a:lnTo>
                  <a:pt x="0" y="103292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9696" r="-9696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345C9B51-1567-D184-D976-ADFEFCA030C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4782" y="5975874"/>
            <a:ext cx="2063731" cy="1512410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CD5E7D0D-DE2C-BA58-8CEE-CE4A994BB0C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70764" y="6008280"/>
            <a:ext cx="2119647" cy="147722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52D17F85-41CD-7C0A-FB34-634A053EADC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27200" y="5976006"/>
            <a:ext cx="2135567" cy="1516931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943E2CE8-66F2-917F-F2A0-5B08A60EEF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797178" y="269935"/>
            <a:ext cx="1190559" cy="44506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A6A411C6-F67B-6835-3503-4DBF8BC6713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74973" y="6002588"/>
            <a:ext cx="2089094" cy="14829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2757</TotalTime>
  <Words>742</Words>
  <Application>Microsoft Office PowerPoint</Application>
  <PresentationFormat>Custom</PresentationFormat>
  <Paragraphs>103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Canva Sans Bold</vt:lpstr>
      <vt:lpstr>Calibri</vt:lpstr>
      <vt:lpstr>Arial Bold</vt:lpstr>
      <vt:lpstr>Arial</vt:lpstr>
      <vt:lpstr>Aptos</vt:lpstr>
      <vt:lpstr>Impact</vt:lpstr>
      <vt:lpstr>Arial Bold Italics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Welcoming New Exploring Families</dc:title>
  <dc:creator>Tom Bain</dc:creator>
  <cp:lastModifiedBy>Craig Martin</cp:lastModifiedBy>
  <cp:revision>30</cp:revision>
  <dcterms:created xsi:type="dcterms:W3CDTF">2006-08-16T00:00:00Z</dcterms:created>
  <dcterms:modified xsi:type="dcterms:W3CDTF">2026-09-27T21:02:30Z</dcterms:modified>
  <dc:identifier>DAHS2n4g-y8</dc:identifier>
</cp:coreProperties>
</file>